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8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9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1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3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4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5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6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7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8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9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40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519" r:id="rId3"/>
    <p:sldId id="520" r:id="rId4"/>
    <p:sldId id="523" r:id="rId5"/>
    <p:sldId id="522" r:id="rId6"/>
    <p:sldId id="262" r:id="rId7"/>
    <p:sldId id="261" r:id="rId8"/>
    <p:sldId id="554" r:id="rId9"/>
    <p:sldId id="533" r:id="rId10"/>
    <p:sldId id="529" r:id="rId11"/>
    <p:sldId id="455" r:id="rId12"/>
    <p:sldId id="385" r:id="rId13"/>
    <p:sldId id="456" r:id="rId14"/>
    <p:sldId id="457" r:id="rId15"/>
    <p:sldId id="531" r:id="rId16"/>
    <p:sldId id="484" r:id="rId17"/>
    <p:sldId id="483" r:id="rId18"/>
    <p:sldId id="545" r:id="rId19"/>
    <p:sldId id="555" r:id="rId20"/>
    <p:sldId id="556" r:id="rId21"/>
    <p:sldId id="490" r:id="rId22"/>
    <p:sldId id="535" r:id="rId23"/>
    <p:sldId id="544" r:id="rId24"/>
    <p:sldId id="501" r:id="rId25"/>
    <p:sldId id="458" r:id="rId26"/>
    <p:sldId id="459" r:id="rId27"/>
    <p:sldId id="461" r:id="rId28"/>
    <p:sldId id="463" r:id="rId29"/>
    <p:sldId id="516" r:id="rId30"/>
    <p:sldId id="540" r:id="rId31"/>
    <p:sldId id="548" r:id="rId32"/>
    <p:sldId id="497" r:id="rId33"/>
    <p:sldId id="553" r:id="rId34"/>
    <p:sldId id="517" r:id="rId35"/>
    <p:sldId id="543" r:id="rId36"/>
    <p:sldId id="467" r:id="rId37"/>
    <p:sldId id="557" r:id="rId38"/>
    <p:sldId id="526" r:id="rId39"/>
    <p:sldId id="505" r:id="rId40"/>
    <p:sldId id="479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96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3648" userDrawn="1">
          <p15:clr>
            <a:srgbClr val="A4A3A4"/>
          </p15:clr>
        </p15:guide>
        <p15:guide id="5" orient="horz" pos="4176" userDrawn="1">
          <p15:clr>
            <a:srgbClr val="A4A3A4"/>
          </p15:clr>
        </p15:guide>
        <p15:guide id="6" orient="horz" pos="864" userDrawn="1">
          <p15:clr>
            <a:srgbClr val="A4A3A4"/>
          </p15:clr>
        </p15:guide>
        <p15:guide id="7" orient="horz" pos="2496" userDrawn="1">
          <p15:clr>
            <a:srgbClr val="A4A3A4"/>
          </p15:clr>
        </p15:guide>
        <p15:guide id="8" orient="horz" pos="1776" userDrawn="1">
          <p15:clr>
            <a:srgbClr val="A4A3A4"/>
          </p15:clr>
        </p15:guide>
        <p15:guide id="9" orient="horz" pos="1872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pos="7488" userDrawn="1">
          <p15:clr>
            <a:srgbClr val="A4A3A4"/>
          </p15:clr>
        </p15:guide>
        <p15:guide id="13" pos="7152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688" userDrawn="1">
          <p15:clr>
            <a:srgbClr val="A4A3A4"/>
          </p15:clr>
        </p15:guide>
        <p15:guide id="17" pos="5280" userDrawn="1">
          <p15:clr>
            <a:srgbClr val="A4A3A4"/>
          </p15:clr>
        </p15:guide>
        <p15:guide id="18" pos="31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J Y" initials="MY" lastIdx="1" clrIdx="0">
    <p:extLst>
      <p:ext uri="{19B8F6BF-5375-455C-9EA6-DF929625EA0E}">
        <p15:presenceInfo xmlns:p15="http://schemas.microsoft.com/office/powerpoint/2012/main" userId="5cbcecbfaeb16c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7F3F9"/>
    <a:srgbClr val="14C9E2"/>
    <a:srgbClr val="5D34F2"/>
    <a:srgbClr val="E0DC2A"/>
    <a:srgbClr val="F5F010"/>
    <a:srgbClr val="FCA688"/>
    <a:srgbClr val="E59FA7"/>
    <a:srgbClr val="0C0636"/>
    <a:srgbClr val="B91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45760" autoAdjust="0"/>
  </p:normalViewPr>
  <p:slideViewPr>
    <p:cSldViewPr showGuides="1">
      <p:cViewPr varScale="1">
        <p:scale>
          <a:sx n="50" d="100"/>
          <a:sy n="50" d="100"/>
        </p:scale>
        <p:origin x="1936" y="168"/>
      </p:cViewPr>
      <p:guideLst>
        <p:guide orient="horz" pos="2160"/>
        <p:guide orient="horz" pos="1968"/>
        <p:guide orient="horz" pos="3792"/>
        <p:guide orient="horz" pos="3648"/>
        <p:guide orient="horz" pos="4176"/>
        <p:guide orient="horz" pos="864"/>
        <p:guide orient="horz" pos="2496"/>
        <p:guide orient="horz" pos="1776"/>
        <p:guide orient="horz" pos="1872"/>
        <p:guide pos="3840"/>
        <p:guide pos="7488"/>
        <p:guide pos="7152"/>
        <p:guide pos="4608"/>
        <p:guide pos="2688"/>
        <p:guide pos="5280"/>
        <p:guide pos="3136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III: AD HBF-</a:t>
          </a:r>
          <a:r>
            <a:rPr lang="fr-FR" sz="1400" b="1" dirty="0" err="1">
              <a:solidFill>
                <a:schemeClr val="tx1"/>
              </a:solidFill>
            </a:rPr>
            <a:t>based</a:t>
          </a:r>
          <a:r>
            <a:rPr lang="fr-FR" sz="1400" b="1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III: AD HBF-</a:t>
          </a:r>
          <a:r>
            <a:rPr lang="fr-FR" sz="1400" b="0" dirty="0" err="1">
              <a:solidFill>
                <a:schemeClr val="tx1"/>
              </a:solidFill>
            </a:rPr>
            <a:t>based</a:t>
          </a:r>
          <a:r>
            <a:rPr lang="fr-FR" sz="1400" b="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III: AD HBF-</a:t>
          </a:r>
          <a:r>
            <a:rPr lang="fr-FR" sz="1400" b="0" dirty="0" err="1">
              <a:solidFill>
                <a:schemeClr val="tx1"/>
              </a:solidFill>
            </a:rPr>
            <a:t>based</a:t>
          </a:r>
          <a:r>
            <a:rPr lang="fr-FR" sz="1400" b="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 custLinFactNeighborX="237" custLinFactNeighborY="-11743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III: AD HBF-</a:t>
          </a:r>
          <a:r>
            <a:rPr lang="fr-FR" sz="1400" b="0" dirty="0" err="1">
              <a:solidFill>
                <a:schemeClr val="tx1"/>
              </a:solidFill>
            </a:rPr>
            <a:t>based</a:t>
          </a:r>
          <a:r>
            <a:rPr lang="fr-FR" sz="1400" b="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 custLinFactNeighborX="237" custLinFactNeighborY="-11743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III: AD HBF-</a:t>
          </a:r>
          <a:r>
            <a:rPr lang="fr-FR" sz="1400" b="0" dirty="0" err="1">
              <a:solidFill>
                <a:schemeClr val="tx1"/>
              </a:solidFill>
            </a:rPr>
            <a:t>based</a:t>
          </a:r>
          <a:r>
            <a:rPr lang="fr-FR" sz="1400" b="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 custLinFactNeighborX="237" custLinFactNeighborY="-11743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BEAB38-28F6-4C59-8784-65483CB0E6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51D1448-3895-4089-A4B9-8D82D83C7EC7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fr-FR" sz="1400" b="1" dirty="0">
              <a:solidFill>
                <a:schemeClr val="tx1"/>
              </a:solidFill>
            </a:rPr>
            <a:t>Part I: AD-DBF </a:t>
          </a:r>
        </a:p>
      </dgm:t>
    </dgm:pt>
    <dgm:pt modelId="{A0A23BC2-A036-4008-BA5E-2C1FEBBDDD98}" type="par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A4824F1A-BA99-4401-8541-637D3FBA905D}" type="sibTrans" cxnId="{816206FE-C8C0-4C2A-911D-3492EF9E3738}">
      <dgm:prSet/>
      <dgm:spPr/>
      <dgm:t>
        <a:bodyPr/>
        <a:lstStyle/>
        <a:p>
          <a:pPr algn="l"/>
          <a:endParaRPr lang="fr-FR" sz="1400"/>
        </a:p>
      </dgm:t>
    </dgm:pt>
    <dgm:pt modelId="{F15BCB1D-5408-40DB-B311-1F908C671C2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II: AD MIMO-NOMA</a:t>
          </a:r>
        </a:p>
      </dgm:t>
    </dgm:pt>
    <dgm:pt modelId="{936AD64A-7214-447B-85B9-BB59CA571C22}" type="par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6AF74A2A-5A1E-4B3C-8AC4-DEEA4E0D47B5}" type="sibTrans" cxnId="{A08469E0-2F01-4810-A373-CD1C86E82BF7}">
      <dgm:prSet/>
      <dgm:spPr/>
      <dgm:t>
        <a:bodyPr/>
        <a:lstStyle/>
        <a:p>
          <a:pPr algn="l"/>
          <a:endParaRPr lang="fr-FR" sz="1400"/>
        </a:p>
      </dgm:t>
    </dgm:pt>
    <dgm:pt modelId="{F8E533B0-A4FA-4877-9248-F79AB614C2A4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Part III: AD HBF-</a:t>
          </a:r>
          <a:r>
            <a:rPr lang="fr-FR" sz="1400" dirty="0" err="1">
              <a:solidFill>
                <a:schemeClr val="tx1"/>
              </a:solidFill>
            </a:rPr>
            <a:t>based</a:t>
          </a:r>
          <a:r>
            <a:rPr lang="fr-FR" sz="1400" dirty="0">
              <a:solidFill>
                <a:schemeClr val="tx1"/>
              </a:solidFill>
            </a:rPr>
            <a:t> massive MIMO-NOMA</a:t>
          </a:r>
        </a:p>
      </dgm:t>
    </dgm:pt>
    <dgm:pt modelId="{18FE0367-DDBE-4AC6-9B10-59C23325B837}" type="par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1C68F9EC-F90A-4CEE-85C9-55EA8CAF181C}" type="sibTrans" cxnId="{7DC7FA10-9FAF-4EAF-8F76-9A25878DAD58}">
      <dgm:prSet/>
      <dgm:spPr/>
      <dgm:t>
        <a:bodyPr/>
        <a:lstStyle/>
        <a:p>
          <a:pPr algn="l"/>
          <a:endParaRPr lang="fr-FR" sz="1400"/>
        </a:p>
      </dgm:t>
    </dgm:pt>
    <dgm:pt modelId="{2D3641B6-BF2C-40D4-88C3-C395D6F77419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dirty="0">
              <a:solidFill>
                <a:schemeClr val="tx1"/>
              </a:solidFill>
            </a:rPr>
            <a:t>Discussion</a:t>
          </a:r>
        </a:p>
      </dgm:t>
    </dgm:pt>
    <dgm:pt modelId="{42664055-6936-4B4E-9908-63687D7B226E}" type="par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6705B179-D750-42E0-A498-F02FF402CD98}" type="sibTrans" cxnId="{C1798FBB-0FC2-4A1C-90BB-7311A2FD3666}">
      <dgm:prSet/>
      <dgm:spPr/>
      <dgm:t>
        <a:bodyPr/>
        <a:lstStyle/>
        <a:p>
          <a:pPr algn="l"/>
          <a:endParaRPr lang="fr-FR" sz="1400"/>
        </a:p>
      </dgm:t>
    </dgm:pt>
    <dgm:pt modelId="{8E93F92D-C467-4792-8D2C-6756E425A5A7}">
      <dgm:prSet phldrT="[Texte]" custT="1"/>
      <dgm:spPr>
        <a:solidFill>
          <a:schemeClr val="tx2">
            <a:lumMod val="90000"/>
          </a:schemeClr>
        </a:solidFill>
      </dgm:spPr>
      <dgm:t>
        <a:bodyPr/>
        <a:lstStyle/>
        <a:p>
          <a:pPr algn="l"/>
          <a:r>
            <a:rPr lang="fr-FR" sz="1400" b="0" dirty="0">
              <a:solidFill>
                <a:schemeClr val="tx1"/>
              </a:solidFill>
            </a:rPr>
            <a:t>Introduction</a:t>
          </a:r>
        </a:p>
      </dgm:t>
    </dgm:pt>
    <dgm:pt modelId="{32A70B15-7E73-458B-80CF-72F204EE11FC}" type="parTrans" cxnId="{F393159C-5B29-49EA-8C05-C357E8E88AE6}">
      <dgm:prSet/>
      <dgm:spPr/>
      <dgm:t>
        <a:bodyPr/>
        <a:lstStyle/>
        <a:p>
          <a:endParaRPr lang="fr-FR"/>
        </a:p>
      </dgm:t>
    </dgm:pt>
    <dgm:pt modelId="{7DCB63C0-EFBA-4B14-AD3C-305A21561C71}" type="sibTrans" cxnId="{F393159C-5B29-49EA-8C05-C357E8E88AE6}">
      <dgm:prSet/>
      <dgm:spPr/>
      <dgm:t>
        <a:bodyPr/>
        <a:lstStyle/>
        <a:p>
          <a:endParaRPr lang="fr-FR"/>
        </a:p>
      </dgm:t>
    </dgm:pt>
    <dgm:pt modelId="{F4B69401-FB99-495E-BCC3-DC63CE50555C}" type="pres">
      <dgm:prSet presAssocID="{3BBEAB38-28F6-4C59-8784-65483CB0E6F0}" presName="Name0" presStyleCnt="0">
        <dgm:presLayoutVars>
          <dgm:dir/>
          <dgm:resizeHandles val="exact"/>
        </dgm:presLayoutVars>
      </dgm:prSet>
      <dgm:spPr/>
    </dgm:pt>
    <dgm:pt modelId="{4011D4B8-EEFD-48FA-8466-F1D0FF32B125}" type="pres">
      <dgm:prSet presAssocID="{8E93F92D-C467-4792-8D2C-6756E425A5A7}" presName="parTxOnly" presStyleLbl="node1" presStyleIdx="0" presStyleCnt="5" custScaleX="41279" custLinFactNeighborX="-159" custLinFactNeighborY="0">
        <dgm:presLayoutVars>
          <dgm:bulletEnabled val="1"/>
        </dgm:presLayoutVars>
      </dgm:prSet>
      <dgm:spPr/>
    </dgm:pt>
    <dgm:pt modelId="{9A5DDC67-B743-43CC-8C0E-B972E3D44B60}" type="pres">
      <dgm:prSet presAssocID="{7DCB63C0-EFBA-4B14-AD3C-305A21561C71}" presName="parSpace" presStyleCnt="0"/>
      <dgm:spPr/>
    </dgm:pt>
    <dgm:pt modelId="{C8B64641-3256-4154-A1DD-285FA35B6900}" type="pres">
      <dgm:prSet presAssocID="{651D1448-3895-4089-A4B9-8D82D83C7EC7}" presName="parTxOnly" presStyleLbl="node1" presStyleIdx="1" presStyleCnt="5" custScaleX="58894" custLinFactNeighborX="-2511" custLinFactNeighborY="1433">
        <dgm:presLayoutVars>
          <dgm:bulletEnabled val="1"/>
        </dgm:presLayoutVars>
      </dgm:prSet>
      <dgm:spPr/>
    </dgm:pt>
    <dgm:pt modelId="{9FF7CFB7-2FDE-41CA-9FA7-DDA56CDE293A}" type="pres">
      <dgm:prSet presAssocID="{A4824F1A-BA99-4401-8541-637D3FBA905D}" presName="parSpace" presStyleCnt="0"/>
      <dgm:spPr/>
    </dgm:pt>
    <dgm:pt modelId="{BE7781DD-BCCA-43F1-8A49-1B7352B28E3A}" type="pres">
      <dgm:prSet presAssocID="{F15BCB1D-5408-40DB-B311-1F908C671C27}" presName="parTxOnly" presStyleLbl="node1" presStyleIdx="2" presStyleCnt="5" custScaleX="69373" custLinFactNeighborX="-3408" custLinFactNeighborY="-7725">
        <dgm:presLayoutVars>
          <dgm:bulletEnabled val="1"/>
        </dgm:presLayoutVars>
      </dgm:prSet>
      <dgm:spPr/>
    </dgm:pt>
    <dgm:pt modelId="{A1492882-AD44-4CAB-AF19-53C5E0A38E6F}" type="pres">
      <dgm:prSet presAssocID="{6AF74A2A-5A1E-4B3C-8AC4-DEEA4E0D47B5}" presName="parSpace" presStyleCnt="0"/>
      <dgm:spPr/>
    </dgm:pt>
    <dgm:pt modelId="{F9DFD72B-D752-45CA-AA57-B87607089463}" type="pres">
      <dgm:prSet presAssocID="{F8E533B0-A4FA-4877-9248-F79AB614C2A4}" presName="parTxOnly" presStyleLbl="node1" presStyleIdx="3" presStyleCnt="5" custScaleX="97328" custLinFactNeighborX="-3783" custLinFactNeighborY="-7794">
        <dgm:presLayoutVars>
          <dgm:bulletEnabled val="1"/>
        </dgm:presLayoutVars>
      </dgm:prSet>
      <dgm:spPr/>
    </dgm:pt>
    <dgm:pt modelId="{10404587-8EC9-41A6-A325-ADB62A8164D4}" type="pres">
      <dgm:prSet presAssocID="{1C68F9EC-F90A-4CEE-85C9-55EA8CAF181C}" presName="parSpace" presStyleCnt="0"/>
      <dgm:spPr/>
    </dgm:pt>
    <dgm:pt modelId="{28C641F0-ED8A-4383-9294-8221A4FAEB40}" type="pres">
      <dgm:prSet presAssocID="{2D3641B6-BF2C-40D4-88C3-C395D6F77419}" presName="parTxOnly" presStyleLbl="node1" presStyleIdx="4" presStyleCnt="5" custScaleX="35157">
        <dgm:presLayoutVars>
          <dgm:bulletEnabled val="1"/>
        </dgm:presLayoutVars>
      </dgm:prSet>
      <dgm:spPr/>
    </dgm:pt>
  </dgm:ptLst>
  <dgm:cxnLst>
    <dgm:cxn modelId="{7DC7FA10-9FAF-4EAF-8F76-9A25878DAD58}" srcId="{3BBEAB38-28F6-4C59-8784-65483CB0E6F0}" destId="{F8E533B0-A4FA-4877-9248-F79AB614C2A4}" srcOrd="3" destOrd="0" parTransId="{18FE0367-DDBE-4AC6-9B10-59C23325B837}" sibTransId="{1C68F9EC-F90A-4CEE-85C9-55EA8CAF181C}"/>
    <dgm:cxn modelId="{368C7335-819E-4117-89B4-F40D9D028032}" type="presOf" srcId="{651D1448-3895-4089-A4B9-8D82D83C7EC7}" destId="{C8B64641-3256-4154-A1DD-285FA35B6900}" srcOrd="0" destOrd="0" presId="urn:microsoft.com/office/officeart/2005/8/layout/hChevron3"/>
    <dgm:cxn modelId="{EDAE6E46-34AE-4205-852D-88909859AF46}" type="presOf" srcId="{2D3641B6-BF2C-40D4-88C3-C395D6F77419}" destId="{28C641F0-ED8A-4383-9294-8221A4FAEB40}" srcOrd="0" destOrd="0" presId="urn:microsoft.com/office/officeart/2005/8/layout/hChevron3"/>
    <dgm:cxn modelId="{0F36E348-9464-411F-8E35-73CEC74448C2}" type="presOf" srcId="{8E93F92D-C467-4792-8D2C-6756E425A5A7}" destId="{4011D4B8-EEFD-48FA-8466-F1D0FF32B125}" srcOrd="0" destOrd="0" presId="urn:microsoft.com/office/officeart/2005/8/layout/hChevron3"/>
    <dgm:cxn modelId="{BB09B152-A5AA-490A-A376-20DB9C02F90C}" type="presOf" srcId="{F8E533B0-A4FA-4877-9248-F79AB614C2A4}" destId="{F9DFD72B-D752-45CA-AA57-B87607089463}" srcOrd="0" destOrd="0" presId="urn:microsoft.com/office/officeart/2005/8/layout/hChevron3"/>
    <dgm:cxn modelId="{F393159C-5B29-49EA-8C05-C357E8E88AE6}" srcId="{3BBEAB38-28F6-4C59-8784-65483CB0E6F0}" destId="{8E93F92D-C467-4792-8D2C-6756E425A5A7}" srcOrd="0" destOrd="0" parTransId="{32A70B15-7E73-458B-80CF-72F204EE11FC}" sibTransId="{7DCB63C0-EFBA-4B14-AD3C-305A21561C71}"/>
    <dgm:cxn modelId="{8C8CD4AE-2DD4-469C-BEC1-E4BDC4DF5E6B}" type="presOf" srcId="{3BBEAB38-28F6-4C59-8784-65483CB0E6F0}" destId="{F4B69401-FB99-495E-BCC3-DC63CE50555C}" srcOrd="0" destOrd="0" presId="urn:microsoft.com/office/officeart/2005/8/layout/hChevron3"/>
    <dgm:cxn modelId="{C1798FBB-0FC2-4A1C-90BB-7311A2FD3666}" srcId="{3BBEAB38-28F6-4C59-8784-65483CB0E6F0}" destId="{2D3641B6-BF2C-40D4-88C3-C395D6F77419}" srcOrd="4" destOrd="0" parTransId="{42664055-6936-4B4E-9908-63687D7B226E}" sibTransId="{6705B179-D750-42E0-A498-F02FF402CD98}"/>
    <dgm:cxn modelId="{847FB2DD-3D2E-4811-9E6C-2FE618821103}" type="presOf" srcId="{F15BCB1D-5408-40DB-B311-1F908C671C27}" destId="{BE7781DD-BCCA-43F1-8A49-1B7352B28E3A}" srcOrd="0" destOrd="0" presId="urn:microsoft.com/office/officeart/2005/8/layout/hChevron3"/>
    <dgm:cxn modelId="{A08469E0-2F01-4810-A373-CD1C86E82BF7}" srcId="{3BBEAB38-28F6-4C59-8784-65483CB0E6F0}" destId="{F15BCB1D-5408-40DB-B311-1F908C671C27}" srcOrd="2" destOrd="0" parTransId="{936AD64A-7214-447B-85B9-BB59CA571C22}" sibTransId="{6AF74A2A-5A1E-4B3C-8AC4-DEEA4E0D47B5}"/>
    <dgm:cxn modelId="{816206FE-C8C0-4C2A-911D-3492EF9E3738}" srcId="{3BBEAB38-28F6-4C59-8784-65483CB0E6F0}" destId="{651D1448-3895-4089-A4B9-8D82D83C7EC7}" srcOrd="1" destOrd="0" parTransId="{A0A23BC2-A036-4008-BA5E-2C1FEBBDDD98}" sibTransId="{A4824F1A-BA99-4401-8541-637D3FBA905D}"/>
    <dgm:cxn modelId="{86F98DC0-CD19-4B4B-943A-378E6505A6AA}" type="presParOf" srcId="{F4B69401-FB99-495E-BCC3-DC63CE50555C}" destId="{4011D4B8-EEFD-48FA-8466-F1D0FF32B125}" srcOrd="0" destOrd="0" presId="urn:microsoft.com/office/officeart/2005/8/layout/hChevron3"/>
    <dgm:cxn modelId="{52742F2F-5794-4C64-B27D-3343B91BF070}" type="presParOf" srcId="{F4B69401-FB99-495E-BCC3-DC63CE50555C}" destId="{9A5DDC67-B743-43CC-8C0E-B972E3D44B60}" srcOrd="1" destOrd="0" presId="urn:microsoft.com/office/officeart/2005/8/layout/hChevron3"/>
    <dgm:cxn modelId="{2FA7743F-F5FD-4F5E-B9B9-0F21187F8332}" type="presParOf" srcId="{F4B69401-FB99-495E-BCC3-DC63CE50555C}" destId="{C8B64641-3256-4154-A1DD-285FA35B6900}" srcOrd="2" destOrd="0" presId="urn:microsoft.com/office/officeart/2005/8/layout/hChevron3"/>
    <dgm:cxn modelId="{3CE8EE37-C768-4941-95D4-F86A86140BA7}" type="presParOf" srcId="{F4B69401-FB99-495E-BCC3-DC63CE50555C}" destId="{9FF7CFB7-2FDE-41CA-9FA7-DDA56CDE293A}" srcOrd="3" destOrd="0" presId="urn:microsoft.com/office/officeart/2005/8/layout/hChevron3"/>
    <dgm:cxn modelId="{819C7A90-F6AA-4C63-BE4E-AE76A400E9D5}" type="presParOf" srcId="{F4B69401-FB99-495E-BCC3-DC63CE50555C}" destId="{BE7781DD-BCCA-43F1-8A49-1B7352B28E3A}" srcOrd="4" destOrd="0" presId="urn:microsoft.com/office/officeart/2005/8/layout/hChevron3"/>
    <dgm:cxn modelId="{01E2FD78-7931-4ABC-955D-E7C2F55C4925}" type="presParOf" srcId="{F4B69401-FB99-495E-BCC3-DC63CE50555C}" destId="{A1492882-AD44-4CAB-AF19-53C5E0A38E6F}" srcOrd="5" destOrd="0" presId="urn:microsoft.com/office/officeart/2005/8/layout/hChevron3"/>
    <dgm:cxn modelId="{F5E7CCA8-C55F-4CFC-83ED-E42E1B71897F}" type="presParOf" srcId="{F4B69401-FB99-495E-BCC3-DC63CE50555C}" destId="{F9DFD72B-D752-45CA-AA57-B87607089463}" srcOrd="6" destOrd="0" presId="urn:microsoft.com/office/officeart/2005/8/layout/hChevron3"/>
    <dgm:cxn modelId="{66976766-75D8-4FEE-A941-B31E1F6839B7}" type="presParOf" srcId="{F4B69401-FB99-495E-BCC3-DC63CE50555C}" destId="{10404587-8EC9-41A6-A325-ADB62A8164D4}" srcOrd="7" destOrd="0" presId="urn:microsoft.com/office/officeart/2005/8/layout/hChevron3"/>
    <dgm:cxn modelId="{850BF14A-651A-44D9-A7A0-3AD0248CB0E5}" type="presParOf" srcId="{F4B69401-FB99-495E-BCC3-DC63CE50555C}" destId="{28C641F0-ED8A-4383-9294-8221A4FAEB40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III: AD HBF-</a:t>
          </a:r>
          <a:r>
            <a:rPr lang="fr-FR" sz="1400" b="1" kern="1200" dirty="0" err="1">
              <a:solidFill>
                <a:schemeClr val="tx1"/>
              </a:solidFill>
            </a:rPr>
            <a:t>based</a:t>
          </a:r>
          <a:r>
            <a:rPr lang="fr-FR" sz="1400" b="1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III: AD HBF-</a:t>
          </a:r>
          <a:r>
            <a:rPr lang="fr-FR" sz="1400" b="0" kern="1200" dirty="0" err="1">
              <a:solidFill>
                <a:schemeClr val="tx1"/>
              </a:solidFill>
            </a:rPr>
            <a:t>based</a:t>
          </a:r>
          <a:r>
            <a:rPr lang="fr-FR" sz="1400" b="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III: AD HBF-</a:t>
          </a:r>
          <a:r>
            <a:rPr lang="fr-FR" sz="1400" b="0" kern="1200" dirty="0" err="1">
              <a:solidFill>
                <a:schemeClr val="tx1"/>
              </a:solidFill>
            </a:rPr>
            <a:t>based</a:t>
          </a:r>
          <a:r>
            <a:rPr lang="fr-FR" sz="1400" b="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62308" y="0"/>
          <a:ext cx="1929690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Discussion</a:t>
          </a:r>
        </a:p>
      </dsp:txBody>
      <dsp:txXfrm>
        <a:off x="10432125" y="0"/>
        <a:ext cx="1590057" cy="3396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III: AD HBF-</a:t>
          </a:r>
          <a:r>
            <a:rPr lang="fr-FR" sz="1400" b="0" kern="1200" dirty="0" err="1">
              <a:solidFill>
                <a:schemeClr val="tx1"/>
              </a:solidFill>
            </a:rPr>
            <a:t>based</a:t>
          </a:r>
          <a:r>
            <a:rPr lang="fr-FR" sz="1400" b="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62308" y="0"/>
          <a:ext cx="1929690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Discussion</a:t>
          </a:r>
        </a:p>
      </dsp:txBody>
      <dsp:txXfrm>
        <a:off x="10432125" y="0"/>
        <a:ext cx="1590057" cy="3396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III: AD HBF-</a:t>
          </a:r>
          <a:r>
            <a:rPr lang="fr-FR" sz="1400" b="0" kern="1200" dirty="0" err="1">
              <a:solidFill>
                <a:schemeClr val="tx1"/>
              </a:solidFill>
            </a:rPr>
            <a:t>based</a:t>
          </a:r>
          <a:r>
            <a:rPr lang="fr-FR" sz="1400" b="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62308" y="0"/>
          <a:ext cx="1929690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Discussion</a:t>
          </a:r>
        </a:p>
      </dsp:txBody>
      <dsp:txXfrm>
        <a:off x="10432125" y="0"/>
        <a:ext cx="1590057" cy="339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D4B8-EEFD-48FA-8466-F1D0FF32B125}">
      <dsp:nvSpPr>
        <dsp:cNvPr id="0" name=""/>
        <dsp:cNvSpPr/>
      </dsp:nvSpPr>
      <dsp:spPr>
        <a:xfrm>
          <a:off x="856" y="0"/>
          <a:ext cx="2265714" cy="339633"/>
        </a:xfrm>
        <a:prstGeom prst="homePlate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Introduction</a:t>
          </a:r>
        </a:p>
      </dsp:txBody>
      <dsp:txXfrm>
        <a:off x="856" y="0"/>
        <a:ext cx="2180806" cy="339633"/>
      </dsp:txXfrm>
    </dsp:sp>
    <dsp:sp modelId="{C8B64641-3256-4154-A1DD-285FA35B6900}">
      <dsp:nvSpPr>
        <dsp:cNvPr id="0" name=""/>
        <dsp:cNvSpPr/>
      </dsp:nvSpPr>
      <dsp:spPr>
        <a:xfrm>
          <a:off x="1142995" y="0"/>
          <a:ext cx="3232562" cy="33963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Part I: AD-DBF </a:t>
          </a:r>
        </a:p>
      </dsp:txBody>
      <dsp:txXfrm>
        <a:off x="1312812" y="0"/>
        <a:ext cx="2892929" cy="339633"/>
      </dsp:txXfrm>
    </dsp:sp>
    <dsp:sp modelId="{BE7781DD-BCCA-43F1-8A49-1B7352B28E3A}">
      <dsp:nvSpPr>
        <dsp:cNvPr id="0" name=""/>
        <dsp:cNvSpPr/>
      </dsp:nvSpPr>
      <dsp:spPr>
        <a:xfrm>
          <a:off x="3267954" y="0"/>
          <a:ext cx="3807732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II: AD MIMO-NOMA</a:t>
          </a:r>
        </a:p>
      </dsp:txBody>
      <dsp:txXfrm>
        <a:off x="3437771" y="0"/>
        <a:ext cx="3468099" cy="339633"/>
      </dsp:txXfrm>
    </dsp:sp>
    <dsp:sp modelId="{F9DFD72B-D752-45CA-AA57-B87607089463}">
      <dsp:nvSpPr>
        <dsp:cNvPr id="0" name=""/>
        <dsp:cNvSpPr/>
      </dsp:nvSpPr>
      <dsp:spPr>
        <a:xfrm>
          <a:off x="5973814" y="0"/>
          <a:ext cx="5342121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Part III: AD HBF-</a:t>
          </a:r>
          <a:r>
            <a:rPr lang="fr-FR" sz="1400" kern="1200" dirty="0" err="1">
              <a:solidFill>
                <a:schemeClr val="tx1"/>
              </a:solidFill>
            </a:rPr>
            <a:t>based</a:t>
          </a:r>
          <a:r>
            <a:rPr lang="fr-FR" sz="1400" kern="1200" dirty="0">
              <a:solidFill>
                <a:schemeClr val="tx1"/>
              </a:solidFill>
            </a:rPr>
            <a:t> massive MIMO-NOMA</a:t>
          </a:r>
        </a:p>
      </dsp:txBody>
      <dsp:txXfrm>
        <a:off x="6143631" y="0"/>
        <a:ext cx="5002488" cy="339633"/>
      </dsp:txXfrm>
    </dsp:sp>
    <dsp:sp modelId="{28C641F0-ED8A-4383-9294-8221A4FAEB40}">
      <dsp:nvSpPr>
        <dsp:cNvPr id="0" name=""/>
        <dsp:cNvSpPr/>
      </dsp:nvSpPr>
      <dsp:spPr>
        <a:xfrm>
          <a:off x="10259707" y="0"/>
          <a:ext cx="1929690" cy="339633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Discussion</a:t>
          </a:r>
        </a:p>
      </dsp:txBody>
      <dsp:txXfrm>
        <a:off x="10429524" y="0"/>
        <a:ext cx="1590057" cy="339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0710-B8B7-4D8F-BDE7-5C763412CDFD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06ACB-0641-497D-A6F6-17171FCA9B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 panose="020F0502020204030204" pitchFamily="34" charset="0"/>
              <a:buChar char="⁻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602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3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44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90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666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100000"/>
              <a:buFont typeface="Wingdings" panose="05000000000000000000" pitchFamily="2" charset="2"/>
              <a:buNone/>
            </a:pPr>
            <a:endParaRPr lang="en-US" sz="1200" i="1" u="sng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879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79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en-US" sz="1200" dirty="0"/>
                  <a:t>After SIC, the received signal is given by this equation </a:t>
                </a:r>
              </a:p>
              <a:p>
                <a:pPr marL="0" indent="0">
                  <a:buFontTx/>
                  <a:buNone/>
                </a:pPr>
                <a:r>
                  <a:rPr lang="en-US" sz="1200" dirty="0"/>
                  <a:t>** where </a:t>
                </a:r>
                <a:r>
                  <a:rPr lang="en-US" sz="1800" b="0" i="0" u="none" strike="noStrike" baseline="0" dirty="0">
                    <a:latin typeface="LMRoman10-Regular"/>
                  </a:rPr>
                  <a:t>the first term is the desired signal, </a:t>
                </a:r>
              </a:p>
              <a:p>
                <a:pPr marL="0" indent="0">
                  <a:buFontTx/>
                  <a:buNone/>
                </a:pPr>
                <a:r>
                  <a:rPr lang="en-US" sz="1800" b="0" i="0" u="none" strike="noStrike" baseline="0" dirty="0">
                    <a:latin typeface="LMRoman10-Regular"/>
                  </a:rPr>
                  <a:t>** the second is the intra-cluster interference and ** the third one is inter-cluster interference. </a:t>
                </a:r>
              </a:p>
              <a:p>
                <a:pPr marL="0" indent="0">
                  <a:buFontTx/>
                  <a:buNone/>
                </a:pPr>
                <a:r>
                  <a:rPr lang="en-US" sz="1800" b="0" i="0" u="none" strike="noStrike" baseline="0" dirty="0">
                    <a:latin typeface="LMRoman10-Regular"/>
                  </a:rPr>
                  <a:t>** The channel quality denoted as zeta represents the superposed signal to other clusters interference plus noise ratio and is given by this equation. </a:t>
                </a:r>
              </a:p>
              <a:p>
                <a:pPr marL="0" indent="0">
                  <a:buFontTx/>
                  <a:buNone/>
                </a:pPr>
                <a:r>
                  <a:rPr lang="en-US" sz="1800" b="0" i="0" u="none" strike="noStrike" baseline="0" dirty="0">
                    <a:latin typeface="LMRoman10-Regular"/>
                  </a:rPr>
                  <a:t>** Thus, the optimal user ordering strategy is that sorts the PA coefficients in the ascending order of their channel qualities. </a:t>
                </a:r>
              </a:p>
              <a:p>
                <a:pPr marL="0" indent="0">
                  <a:buFontTx/>
                  <a:buNone/>
                </a:pPr>
                <a:r>
                  <a:rPr lang="en-US" sz="1800" b="0" i="0" u="none" strike="noStrike" baseline="0" dirty="0">
                    <a:latin typeface="LMRoman10-Regular"/>
                  </a:rPr>
                  <a:t>** SIC works properly only if the power allocation coefficients satisfy the following condition, where  </a:t>
                </a:r>
                <a:r>
                  <a:rPr lang="en-US" sz="1800" b="0" i="0" u="none" strike="noStrike" baseline="0" dirty="0">
                    <a:latin typeface="NewTXMI"/>
                  </a:rPr>
                  <a:t>𝑃</a:t>
                </a:r>
                <a:r>
                  <a:rPr lang="en-US" sz="1800" b="0" i="0" u="none" strike="noStrike" baseline="0" dirty="0">
                    <a:latin typeface="LMRoman8-Regular"/>
                  </a:rPr>
                  <a:t>min </a:t>
                </a:r>
                <a:r>
                  <a:rPr lang="en-US" sz="1800" b="0" i="0" u="none" strike="noStrike" baseline="0" dirty="0">
                    <a:latin typeface="LMRoman10-Regular"/>
                  </a:rPr>
                  <a:t>is the minimum power difference between users to allow efficient SIC decoding. </a:t>
                </a:r>
              </a:p>
              <a:p>
                <a:pPr marL="0" indent="0">
                  <a:buFontTx/>
                  <a:buNone/>
                </a:pPr>
                <a:r>
                  <a:rPr lang="en-US" sz="1800" b="0" i="0" u="none" strike="noStrike" baseline="0" dirty="0">
                    <a:latin typeface="LMRoman10-Regular"/>
                  </a:rPr>
                  <a:t>** The </a:t>
                </a:r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Optimal User Ordering Strategy and the </a:t>
                </a:r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Efficient SIC constraint depends on zeta </a:t>
                </a:r>
              </a:p>
              <a:p>
                <a:pPr marL="0" indent="0">
                  <a:buFontTx/>
                  <a:buNone/>
                </a:pPr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** which requires FCSI. Therefore, they requires also FCSI. </a:t>
                </a:r>
              </a:p>
              <a:p>
                <a:pPr marL="0" indent="0">
                  <a:buFontTx/>
                  <a:buNone/>
                </a:pPr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** The sum-throughput within </a:t>
                </a:r>
              </a:p>
              <a:p>
                <a:pPr marL="0" indent="0">
                  <a:buFontTx/>
                  <a:buNone/>
                </a:pPr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** the bandwidth B can be expressed as a function of zeta</a:t>
                </a:r>
              </a:p>
              <a:p>
                <a:pPr marL="0" indent="0">
                  <a:buFontTx/>
                  <a:buNone/>
                </a:pPr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** the first term is the sum-throughput of SU clusters and </a:t>
                </a:r>
              </a:p>
              <a:p>
                <a:pPr marL="0" indent="0">
                  <a:buFontTx/>
                  <a:buNone/>
                </a:pPr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** the second is that of NOMA clusters. </a:t>
                </a:r>
              </a:p>
              <a:p>
                <a:pPr marL="0" indent="0">
                  <a:buFontTx/>
                  <a:buNone/>
                </a:pPr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**</a:t>
                </a:r>
                <a:r>
                  <a:rPr lang="fr-FR" dirty="0" err="1"/>
                  <a:t>Thus</a:t>
                </a:r>
                <a:r>
                  <a:rPr lang="fr-FR" dirty="0"/>
                  <a:t>, </a:t>
                </a:r>
                <a:r>
                  <a:rPr lang="fr-FR" dirty="0" err="1"/>
                  <a:t>any</a:t>
                </a:r>
                <a:r>
                  <a:rPr lang="fr-FR" dirty="0"/>
                  <a:t> user clustering and PA techniques </a:t>
                </a:r>
                <a:r>
                  <a:rPr lang="en-US" sz="12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m</a:t>
                </a:r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aximizing </a:t>
                </a:r>
                <a:r>
                  <a:rPr lang="fr-FR" sz="1200" b="0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𝑅_𝑇</a:t>
                </a:r>
                <a:r>
                  <a: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FR" dirty="0" err="1"/>
                  <a:t>requires</a:t>
                </a:r>
                <a:r>
                  <a:rPr lang="fr-FR" dirty="0"/>
                  <a:t> FCSI.  </a:t>
                </a:r>
              </a:p>
              <a:p>
                <a:pPr marL="0" indent="0">
                  <a:buFontTx/>
                  <a:buNone/>
                </a:pPr>
                <a:r>
                  <a:rPr lang="fr-FR" dirty="0"/>
                  <a:t>** </a:t>
                </a:r>
                <a:r>
                  <a:rPr lang="fr-FR" dirty="0" err="1"/>
                  <a:t>However</a:t>
                </a:r>
                <a:r>
                  <a:rPr lang="fr-FR" dirty="0"/>
                  <a:t>, FCSI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difficult</a:t>
                </a:r>
                <a:r>
                  <a:rPr lang="fr-FR" dirty="0"/>
                  <a:t> to </a:t>
                </a:r>
                <a:r>
                  <a:rPr lang="fr-FR" dirty="0" err="1"/>
                  <a:t>obtain</a:t>
                </a:r>
                <a:r>
                  <a:rPr lang="fr-FR" dirty="0"/>
                  <a:t> in practice, </a:t>
                </a:r>
                <a:r>
                  <a:rPr lang="fr-FR" dirty="0" err="1"/>
                  <a:t>so</a:t>
                </a:r>
                <a:r>
                  <a:rPr lang="fr-FR" dirty="0"/>
                  <a:t> </a:t>
                </a:r>
                <a:r>
                  <a:rPr lang="fr-FR" dirty="0" err="1"/>
                  <a:t>there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need</a:t>
                </a:r>
                <a:r>
                  <a:rPr lang="fr-FR" dirty="0"/>
                  <a:t> to design user clustering and </a:t>
                </a:r>
                <a:r>
                  <a:rPr lang="fr-FR" dirty="0" err="1"/>
                  <a:t>ordering</a:t>
                </a:r>
                <a:r>
                  <a:rPr lang="fr-FR" dirty="0"/>
                  <a:t> and PA techniques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only</a:t>
                </a:r>
                <a:r>
                  <a:rPr lang="fr-FR" dirty="0"/>
                  <a:t> the </a:t>
                </a:r>
                <a:r>
                  <a:rPr lang="fr-FR" dirty="0" err="1"/>
                  <a:t>knowledge</a:t>
                </a:r>
                <a:r>
                  <a:rPr lang="fr-FR" dirty="0"/>
                  <a:t> of ADI.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__________________________________</a:t>
                </a:r>
              </a:p>
              <a:p>
                <a:r>
                  <a:rPr lang="en-US" sz="1200" b="0" i="0" u="none" strike="noStrike" baseline="0" dirty="0">
                    <a:latin typeface="LMRoman10-Regular"/>
                  </a:rPr>
                  <a:t>In other words, NOMA allocate high power to the weak users. </a:t>
                </a: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403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69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496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FR" b="0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Most of the </a:t>
                </a:r>
                <a:r>
                  <a:rPr lang="fr-FR" dirty="0" err="1"/>
                  <a:t>existing</a:t>
                </a:r>
                <a:r>
                  <a:rPr lang="fr-FR" dirty="0"/>
                  <a:t> AD user clustering </a:t>
                </a:r>
                <a:r>
                  <a:rPr lang="fr-FR" dirty="0" err="1"/>
                  <a:t>algorithms</a:t>
                </a:r>
                <a:r>
                  <a:rPr lang="fr-FR" dirty="0"/>
                  <a:t> use the </a:t>
                </a:r>
                <a:r>
                  <a:rPr lang="fr-FR" dirty="0" err="1"/>
                  <a:t>angular</a:t>
                </a:r>
                <a:r>
                  <a:rPr lang="fr-FR" dirty="0"/>
                  <a:t> distance. </a:t>
                </a:r>
                <a:r>
                  <a:rPr lang="fr-FR" dirty="0" err="1"/>
                  <a:t>Thus</a:t>
                </a:r>
                <a:r>
                  <a:rPr lang="fr-FR" dirty="0"/>
                  <a:t>, </a:t>
                </a:r>
                <a:r>
                  <a:rPr lang="fr-FR" dirty="0" err="1"/>
                  <a:t>these</a:t>
                </a:r>
                <a:r>
                  <a:rPr lang="fr-FR" dirty="0"/>
                  <a:t> </a:t>
                </a:r>
                <a:r>
                  <a:rPr lang="fr-FR" dirty="0" err="1"/>
                  <a:t>algorithms</a:t>
                </a:r>
                <a:r>
                  <a:rPr lang="fr-FR" dirty="0"/>
                  <a:t> can </a:t>
                </a:r>
                <a:r>
                  <a:rPr lang="fr-FR" dirty="0" err="1"/>
                  <a:t>only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applied</a:t>
                </a:r>
                <a:r>
                  <a:rPr lang="fr-FR" dirty="0"/>
                  <a:t> to ULA. </a:t>
                </a:r>
                <a:r>
                  <a:rPr lang="fr-FR" dirty="0" err="1"/>
                  <a:t>Moreover</a:t>
                </a:r>
                <a:r>
                  <a:rPr lang="fr-FR" dirty="0"/>
                  <a:t>,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Δ𝜃 </a:t>
                </a:r>
                <a:r>
                  <a:rPr lang="en-US" sz="1200" dirty="0">
                    <a:solidFill>
                      <a:srgbClr val="FF0000"/>
                    </a:solidFill>
                  </a:rPr>
                  <a:t>is not enough</a:t>
                </a:r>
                <a:r>
                  <a:rPr lang="en-US" sz="1200" baseline="0" dirty="0">
                    <a:solidFill>
                      <a:srgbClr val="FF0000"/>
                    </a:solidFill>
                  </a:rPr>
                  <a:t> to describe</a:t>
                </a:r>
                <a:r>
                  <a:rPr lang="en-US" sz="1200" dirty="0">
                    <a:solidFill>
                      <a:srgbClr val="FF0000"/>
                    </a:solidFill>
                  </a:rPr>
                  <a:t> properly inter-user interference, which</a:t>
                </a:r>
                <a:r>
                  <a:rPr lang="en-US" sz="1200" baseline="0" dirty="0">
                    <a:solidFill>
                      <a:srgbClr val="FF0000"/>
                    </a:solidFill>
                  </a:rPr>
                  <a:t> also depends on the beamwidth. It’s worth noting that the beamwidth depends on the antennas’ number and the steering angle. To this end, we define the following ADI-based </a:t>
                </a:r>
                <a:r>
                  <a:rPr lang="en-US" sz="1200" u="none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Inter-User Spatial Interference Metric, where M</a:t>
                </a:r>
                <a:r>
                  <a:rPr lang="en-US" sz="1200" u="non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is the number of antennas,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𝐻1,𝑘 is the array steering vector of the </a:t>
                </a:r>
                <a:r>
                  <a:rPr lang="en-US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LoS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path in UE 𝑘 channel, and</a:t>
                </a:r>
                <a:r>
                  <a:rPr lang="en-US" sz="1200" u="non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1,𝑢 is the array steering vector of the beam generated toward UE 𝑢 spatial direction. We find that </a:t>
                </a:r>
                <a:r>
                  <a:rPr lang="en-US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beta_k,u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represents the normalized antenna array factor. To illustrate this relation, we depict in blue the normalized array factor of the beam pointed toward UE 𝑢 and the corresponding value of 𝛽𝑘,𝑢. It can be seen that 𝛽 is an important metric to determine the level of inter-user spatial interference using only the users’ angles, and that beta includes both </a:t>
                </a:r>
                <a:r>
                  <a:rPr lang="en-US" sz="1200" b="1" dirty="0">
                    <a:solidFill>
                      <a:srgbClr val="00B050"/>
                    </a:solidFill>
                  </a:rPr>
                  <a:t>angular distance </a:t>
                </a:r>
                <a:r>
                  <a:rPr lang="en-US" sz="1200" dirty="0"/>
                  <a:t>and </a:t>
                </a:r>
                <a:r>
                  <a:rPr lang="en-US" sz="1200" b="1" dirty="0">
                    <a:solidFill>
                      <a:srgbClr val="00B050"/>
                    </a:solidFill>
                  </a:rPr>
                  <a:t>beam-width</a:t>
                </a:r>
                <a:r>
                  <a:rPr lang="en-US" sz="1200" dirty="0"/>
                  <a:t> information. T</a:t>
                </a:r>
                <a:r>
                  <a:rPr lang="fr-FR" sz="12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he</a:t>
                </a:r>
                <a:r>
                  <a:rPr lang="en-US" sz="12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〖</a:t>
                </a:r>
                <a:r>
                  <a:rPr lang="fr-FR" sz="12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12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𝛽〗_0</a:t>
                </a:r>
                <a:r>
                  <a:rPr lang="en-US" sz="1200" dirty="0"/>
                  <a:t> </a:t>
                </a:r>
                <a:r>
                  <a:rPr lang="en-US" sz="1200" baseline="0" dirty="0"/>
                  <a:t>beamwidth is defined as the angular distance </a:t>
                </a:r>
                <a:r>
                  <a:rPr lang="en-US" sz="1200" dirty="0"/>
                  <a:t>such that</a:t>
                </a:r>
                <a:r>
                  <a:rPr lang="en-US" sz="1200" baseline="0" dirty="0"/>
                  <a:t> the normalized array factor is equal to beta 0. Therefore. </a:t>
                </a:r>
                <a:r>
                  <a:rPr lang="en-US" sz="1200" dirty="0">
                    <a:sym typeface="Wingdings" panose="05000000000000000000" pitchFamily="2" charset="2"/>
                  </a:rPr>
                  <a:t>with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𝜷_(</a:t>
                </a:r>
                <a:r>
                  <a:rPr lang="en-US" sz="1200" i="0">
                    <a:latin typeface="Cambria Math" panose="02040503050406030204" pitchFamily="18" charset="0"/>
                  </a:rPr>
                  <a:t>𝑘</a:t>
                </a:r>
                <a:r>
                  <a:rPr lang="en-US" sz="1200" b="1" i="0">
                    <a:latin typeface="Cambria Math" panose="02040503050406030204" pitchFamily="18" charset="0"/>
                  </a:rPr>
                  <a:t>,𝒖)</a:t>
                </a:r>
                <a:r>
                  <a:rPr lang="en-US" sz="1200" dirty="0">
                    <a:sym typeface="Wingdings" panose="05000000000000000000" pitchFamily="2" charset="2"/>
                  </a:rPr>
                  <a:t>, a unique threshold </a:t>
                </a:r>
                <a:r>
                  <a:rPr lang="en-US" sz="12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𝛽_0 </a:t>
                </a:r>
                <a:r>
                  <a:rPr lang="en-US" sz="120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1200" dirty="0">
                    <a:sym typeface="Wingdings" panose="05000000000000000000" pitchFamily="2" charset="2"/>
                  </a:rPr>
                  <a:t>can be defined whatever the number of antennas or the users’ angle.</a:t>
                </a: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01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398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FR" u="none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Clr>
                    <a:schemeClr val="tx1"/>
                  </a:buClr>
                  <a:buFont typeface="Wingdings" panose="05000000000000000000" pitchFamily="2" charset="2"/>
                  <a:buChar char="q"/>
                </a:pPr>
                <a:r>
                  <a:rPr lang="fr-FR" dirty="0"/>
                  <a:t>In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lemma</a:t>
                </a:r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prove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user k </a:t>
                </a:r>
                <a:r>
                  <a:rPr lang="fr-FR" dirty="0" err="1"/>
                  <a:t>having</a:t>
                </a:r>
                <a:r>
                  <a:rPr lang="fr-FR" dirty="0"/>
                  <a:t> </a:t>
                </a:r>
                <a:r>
                  <a:rPr lang="fr-FR" dirty="0" err="1"/>
                  <a:t>beata</a:t>
                </a:r>
                <a:r>
                  <a:rPr lang="fr-FR" dirty="0"/>
                  <a:t> k u </a:t>
                </a:r>
                <a:r>
                  <a:rPr lang="fr-FR" dirty="0" err="1"/>
                  <a:t>larger</a:t>
                </a:r>
                <a:r>
                  <a:rPr lang="fr-FR" dirty="0"/>
                  <a:t> </a:t>
                </a:r>
                <a:r>
                  <a:rPr lang="fr-FR" dirty="0" err="1"/>
                  <a:t>than</a:t>
                </a:r>
                <a:r>
                  <a:rPr lang="fr-FR" dirty="0"/>
                  <a:t> beta 0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located</a:t>
                </a:r>
                <a:r>
                  <a:rPr lang="fr-FR" dirty="0"/>
                  <a:t> in the beta 0 </a:t>
                </a:r>
                <a:r>
                  <a:rPr lang="fr-FR" dirty="0" err="1"/>
                  <a:t>width</a:t>
                </a:r>
                <a:r>
                  <a:rPr lang="fr-FR" dirty="0"/>
                  <a:t> of the main lobe of the UE u </a:t>
                </a:r>
                <a:r>
                  <a:rPr lang="fr-FR" dirty="0" err="1"/>
                  <a:t>beam</a:t>
                </a:r>
                <a:r>
                  <a:rPr lang="fr-FR" dirty="0"/>
                  <a:t> </a:t>
                </a:r>
                <a:r>
                  <a:rPr lang="fr-FR" dirty="0" err="1"/>
                  <a:t>only</a:t>
                </a:r>
                <a:r>
                  <a:rPr lang="fr-FR" dirty="0"/>
                  <a:t> if beta0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larger</a:t>
                </a:r>
                <a:r>
                  <a:rPr lang="fr-FR" dirty="0"/>
                  <a:t> </a:t>
                </a:r>
                <a:r>
                  <a:rPr lang="fr-FR" dirty="0" err="1"/>
                  <a:t>than</a:t>
                </a:r>
                <a:r>
                  <a:rPr lang="fr-FR" dirty="0"/>
                  <a:t> 0.217 </a:t>
                </a:r>
                <a:r>
                  <a:rPr lang="fr-FR" dirty="0" err="1"/>
                  <a:t>which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first </a:t>
                </a:r>
                <a:r>
                  <a:rPr lang="fr-FR" dirty="0" err="1"/>
                  <a:t>side</a:t>
                </a:r>
                <a:r>
                  <a:rPr lang="fr-FR" dirty="0"/>
                  <a:t> lobe </a:t>
                </a:r>
                <a:r>
                  <a:rPr lang="fr-FR" dirty="0" err="1"/>
                  <a:t>level</a:t>
                </a:r>
                <a:r>
                  <a:rPr lang="fr-FR" dirty="0"/>
                  <a:t>. The figure on the right can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easily</a:t>
                </a:r>
                <a:r>
                  <a:rPr lang="fr-FR" dirty="0"/>
                  <a:t> </a:t>
                </a:r>
                <a:r>
                  <a:rPr lang="fr-FR" dirty="0" err="1"/>
                  <a:t>illustrates</a:t>
                </a:r>
                <a:r>
                  <a:rPr lang="fr-FR" dirty="0"/>
                  <a:t>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lemma</a:t>
                </a:r>
                <a:r>
                  <a:rPr lang="fr-FR" dirty="0"/>
                  <a:t>.  </a:t>
                </a:r>
                <a:r>
                  <a:rPr lang="fr-FR" dirty="0" err="1"/>
                  <a:t>It’s</a:t>
                </a:r>
                <a:r>
                  <a:rPr lang="fr-FR" dirty="0"/>
                  <a:t> </a:t>
                </a:r>
                <a:r>
                  <a:rPr lang="fr-FR" dirty="0" err="1"/>
                  <a:t>worth</a:t>
                </a:r>
                <a:r>
                  <a:rPr lang="fr-FR" dirty="0"/>
                  <a:t> </a:t>
                </a:r>
                <a:r>
                  <a:rPr lang="fr-FR" dirty="0" err="1"/>
                  <a:t>noting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this</a:t>
                </a:r>
                <a:r>
                  <a:rPr lang="fr-FR" dirty="0"/>
                  <a:t> value </a:t>
                </a:r>
                <a:r>
                  <a:rPr lang="fr-FR" dirty="0" err="1"/>
                  <a:t>doesn’t</a:t>
                </a:r>
                <a:r>
                  <a:rPr lang="fr-FR" dirty="0"/>
                  <a:t> </a:t>
                </a:r>
                <a:r>
                  <a:rPr lang="fr-FR" dirty="0" err="1"/>
                  <a:t>depend</a:t>
                </a:r>
                <a:r>
                  <a:rPr lang="fr-FR" dirty="0"/>
                  <a:t> on the </a:t>
                </a:r>
                <a:r>
                  <a:rPr lang="fr-FR" dirty="0" err="1"/>
                  <a:t>users</a:t>
                </a:r>
                <a:r>
                  <a:rPr lang="fr-FR" dirty="0"/>
                  <a:t> </a:t>
                </a:r>
                <a:r>
                  <a:rPr lang="fr-FR" dirty="0" err="1"/>
                  <a:t>number</a:t>
                </a:r>
                <a:r>
                  <a:rPr lang="fr-FR" dirty="0"/>
                  <a:t> and the </a:t>
                </a:r>
                <a:r>
                  <a:rPr lang="fr-FR" dirty="0" err="1"/>
                  <a:t>steering</a:t>
                </a:r>
                <a:r>
                  <a:rPr lang="fr-FR" dirty="0"/>
                  <a:t> angle. </a:t>
                </a:r>
                <a:r>
                  <a:rPr lang="fr-FR" dirty="0" err="1"/>
                  <a:t>Using</a:t>
                </a:r>
                <a:r>
                  <a:rPr lang="fr-FR" dirty="0"/>
                  <a:t> the beta </a:t>
                </a:r>
                <a:r>
                  <a:rPr lang="fr-FR" dirty="0" err="1"/>
                  <a:t>definition</a:t>
                </a:r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propose </a:t>
                </a:r>
                <a:r>
                  <a:rPr lang="en-US" sz="1200" u="sng" dirty="0"/>
                  <a:t>2-user and multi-user clustering algorithms that can be applied with any uniformly excited antenna array architecture. First of all, we initialize the </a:t>
                </a:r>
                <a:r>
                  <a:rPr lang="en-US" sz="1200" dirty="0"/>
                  <a:t>inter-user interference threshold </a:t>
                </a:r>
                <a:r>
                  <a:rPr lang="fr-FR" sz="1200" b="0" i="0">
                    <a:latin typeface="Cambria Math" panose="02040503050406030204" pitchFamily="18" charset="0"/>
                  </a:rPr>
                  <a:t>𝛽_0</a:t>
                </a:r>
                <a:r>
                  <a:rPr lang="fr-FR" dirty="0"/>
                  <a:t>. The </a:t>
                </a:r>
                <a:r>
                  <a:rPr lang="en-US" sz="1200" dirty="0"/>
                  <a:t>groups 2-by-2 the users with high inter-user interference, i.e., </a:t>
                </a:r>
                <a:r>
                  <a:rPr lang="fr-FR" sz="1200" b="0" i="0">
                    <a:latin typeface="Cambria Math" panose="02040503050406030204" pitchFamily="18" charset="0"/>
                  </a:rPr>
                  <a:t>𝛽≥𝛽_0</a:t>
                </a:r>
                <a:r>
                  <a:rPr lang="en-US" sz="1200" dirty="0"/>
                  <a:t>, in the same NOMA cluster. Moreover,</a:t>
                </a:r>
                <a:r>
                  <a:rPr lang="en-US" sz="1200" baseline="0" dirty="0"/>
                  <a:t> we generalize to the case of multi-user and we develop a </a:t>
                </a:r>
                <a:r>
                  <a:rPr lang="en-US" sz="1200" u="sng" dirty="0"/>
                  <a:t>Multi-user UC algorithm</a:t>
                </a:r>
                <a:r>
                  <a:rPr lang="en-US" sz="1200" u="sng" baseline="0" dirty="0"/>
                  <a:t> that</a:t>
                </a:r>
                <a:r>
                  <a:rPr lang="en-US" sz="1200" dirty="0"/>
                  <a:t> groups all users having interference with each others, i.e., </a:t>
                </a:r>
                <a:r>
                  <a:rPr lang="fr-FR" sz="1200" b="0" i="0">
                    <a:latin typeface="Cambria Math" panose="02040503050406030204" pitchFamily="18" charset="0"/>
                  </a:rPr>
                  <a:t>𝛽≥𝛽_0</a:t>
                </a:r>
                <a:r>
                  <a:rPr lang="en-US" sz="1200" dirty="0"/>
                  <a:t>, in the same NOMA cluster.</a:t>
                </a:r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147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Clr>
                    <a:srgbClr val="92D050"/>
                  </a:buClr>
                  <a:buFont typeface="Wingdings" panose="05000000000000000000" pitchFamily="2" charset="2"/>
                  <a:buChar char="Ø"/>
                </a:pPr>
                <a:r>
                  <a:rPr lang="en-US" sz="1200" dirty="0"/>
                  <a:t>(P1) maximizes the system sum-throughput by jointly optimizing the intra-cluster PA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𝜸</a:t>
                </a:r>
                <a:r>
                  <a:rPr lang="en-US" sz="1200" i="0">
                    <a:latin typeface="Cambria Math" panose="02040503050406030204" pitchFamily="18" charset="0"/>
                  </a:rPr>
                  <a:t>=\{𝛾_(𝑙,𝑐), ∀ 𝑙,𝑐}</a:t>
                </a:r>
                <a:r>
                  <a:rPr lang="en-US" sz="1200" dirty="0"/>
                  <a:t> and inter-cluster PA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𝒑</a:t>
                </a:r>
                <a:r>
                  <a:rPr lang="en-US" sz="1200" i="0">
                    <a:latin typeface="Cambria Math" panose="02040503050406030204" pitchFamily="18" charset="0"/>
                  </a:rPr>
                  <a:t>={𝑝_𝑐, ∀𝑐}</a:t>
                </a:r>
                <a:r>
                  <a:rPr lang="en-US" sz="1200" dirty="0"/>
                  <a:t> strategies.. </a:t>
                </a:r>
              </a:p>
              <a:p>
                <a:pPr marL="285750" indent="-285750">
                  <a:buClr>
                    <a:srgbClr val="92D050"/>
                  </a:buClr>
                  <a:buFont typeface="Wingdings" panose="05000000000000000000" pitchFamily="2" charset="2"/>
                  <a:buChar char="Ø"/>
                </a:pPr>
                <a:r>
                  <a:rPr lang="en-US" sz="1200" dirty="0"/>
                  <a:t>The PA factors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𝜸 </a:t>
                </a:r>
                <a:r>
                  <a:rPr lang="en-US" sz="1200" dirty="0"/>
                  <a:t> and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𝒑</a:t>
                </a:r>
                <a:r>
                  <a:rPr lang="en-US" sz="1200" dirty="0"/>
                  <a:t> from different UEs are very coupled in (P1)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sz="1200" dirty="0"/>
                  <a:t>To obtain closed-form solutions, we apply a fixed inter-cluster PA </a:t>
                </a:r>
                <a:r>
                  <a:rPr lang="en-US" sz="1200" dirty="0">
                    <a:sym typeface="Wingdings" panose="05000000000000000000" pitchFamily="2" charset="2"/>
                  </a:rPr>
                  <a:t> </a:t>
                </a:r>
                <a:r>
                  <a:rPr lang="en-US" sz="1200" dirty="0"/>
                  <a:t>(P1) is reformulated as an intra-cluster PA maximization problem subject to the intra-cluster PA and  efficient SIC constraints as follows</a:t>
                </a:r>
              </a:p>
              <a:p>
                <a:pPr marL="285750" indent="-285750">
                  <a:buClr>
                    <a:srgbClr val="92D050"/>
                  </a:buClr>
                  <a:buFont typeface="Wingdings" panose="05000000000000000000" pitchFamily="2" charset="2"/>
                  <a:buChar char="Ø"/>
                </a:pPr>
                <a:r>
                  <a:rPr lang="en-US" sz="1200" dirty="0"/>
                  <a:t>In multi-user MIMO-NOMA scheme, the number of UEs per cluster is variable. </a:t>
                </a:r>
              </a:p>
              <a:p>
                <a:pPr marL="285750" indent="-285750">
                  <a:buClr>
                    <a:srgbClr val="92D050"/>
                  </a:buClr>
                  <a:buFont typeface="Wingdings" panose="05000000000000000000" pitchFamily="2" charset="2"/>
                  <a:buChar char="Ø"/>
                </a:pPr>
                <a:r>
                  <a:rPr lang="en-US" sz="1200" dirty="0"/>
                  <a:t>We allocate a power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𝑝_𝑐</a:t>
                </a:r>
                <a:r>
                  <a:rPr lang="en-US" sz="1200" dirty="0"/>
                  <a:t> to the c-</a:t>
                </a:r>
                <a:r>
                  <a:rPr lang="en-US" sz="1200" dirty="0" err="1"/>
                  <a:t>th</a:t>
                </a:r>
                <a:r>
                  <a:rPr lang="en-US" sz="1200" dirty="0"/>
                  <a:t> cluster proportional to the number Kc of UEs served in the c-</a:t>
                </a:r>
                <a:r>
                  <a:rPr lang="en-US" sz="1200" dirty="0" err="1"/>
                  <a:t>th</a:t>
                </a:r>
                <a:r>
                  <a:rPr lang="en-US" sz="1200" dirty="0"/>
                  <a:t> cluster to guarantee a certain power fairness among UEs.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lang="en-US" sz="1200" dirty="0"/>
              </a:p>
              <a:p>
                <a:pPr marL="285750" indent="-285750">
                  <a:buClr>
                    <a:srgbClr val="92D050"/>
                  </a:buClr>
                  <a:buFont typeface="Wingdings" panose="05000000000000000000" pitchFamily="2" charset="2"/>
                  <a:buChar char="Ø"/>
                </a:pPr>
                <a:endParaRPr lang="en-US" sz="1200" dirty="0"/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72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b="0" i="0" u="none" strike="noStrike" baseline="0" dirty="0">
              <a:latin typeface="LMRoman10-Regular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129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575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242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40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721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46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004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79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248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err="1"/>
                  <a:t>Now</a:t>
                </a:r>
                <a:r>
                  <a:rPr lang="fr-FR" dirty="0"/>
                  <a:t>, i </a:t>
                </a:r>
                <a:r>
                  <a:rPr lang="fr-FR" dirty="0" err="1"/>
                  <a:t>will</a:t>
                </a:r>
                <a:r>
                  <a:rPr lang="fr-FR" dirty="0"/>
                  <a:t> </a:t>
                </a:r>
                <a:r>
                  <a:rPr lang="fr-FR" dirty="0" err="1"/>
                  <a:t>present</a:t>
                </a:r>
                <a:r>
                  <a:rPr lang="fr-FR" dirty="0"/>
                  <a:t> the </a:t>
                </a:r>
                <a:r>
                  <a:rPr lang="fr-FR" dirty="0" err="1"/>
                  <a:t>beam</a:t>
                </a:r>
                <a:r>
                  <a:rPr lang="fr-FR" dirty="0"/>
                  <a:t> </a:t>
                </a:r>
                <a:r>
                  <a:rPr lang="fr-FR" dirty="0" err="1"/>
                  <a:t>splitting</a:t>
                </a:r>
                <a:r>
                  <a:rPr lang="fr-FR" dirty="0"/>
                  <a:t> technique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extend</a:t>
                </a:r>
                <a:r>
                  <a:rPr lang="fr-FR" dirty="0"/>
                  <a:t> to deal </a:t>
                </a:r>
                <a:r>
                  <a:rPr lang="fr-FR" dirty="0" err="1"/>
                  <a:t>also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URA. The </a:t>
                </a:r>
                <a:r>
                  <a:rPr lang="fr-FR" dirty="0" err="1"/>
                  <a:t>array</a:t>
                </a:r>
                <a:r>
                  <a:rPr lang="fr-FR" dirty="0"/>
                  <a:t> </a:t>
                </a:r>
                <a:r>
                  <a:rPr lang="fr-FR" dirty="0" err="1"/>
                  <a:t>steering</a:t>
                </a:r>
                <a:r>
                  <a:rPr lang="fr-FR" dirty="0"/>
                  <a:t> </a:t>
                </a:r>
                <a:r>
                  <a:rPr lang="fr-FR" dirty="0" err="1"/>
                  <a:t>vector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function</a:t>
                </a:r>
                <a:r>
                  <a:rPr lang="fr-FR" dirty="0"/>
                  <a:t> of the </a:t>
                </a:r>
                <a:r>
                  <a:rPr lang="fr-FR" dirty="0" err="1"/>
                  <a:t>steering</a:t>
                </a:r>
                <a:r>
                  <a:rPr lang="fr-FR" dirty="0"/>
                  <a:t> angle, and the </a:t>
                </a:r>
                <a:r>
                  <a:rPr lang="fr-FR" dirty="0" err="1"/>
                  <a:t>numbers</a:t>
                </a:r>
                <a:r>
                  <a:rPr lang="fr-FR" dirty="0"/>
                  <a:t> of horizontal and transmit </a:t>
                </a:r>
                <a:r>
                  <a:rPr lang="fr-FR" dirty="0" err="1"/>
                  <a:t>antennas</a:t>
                </a:r>
                <a:r>
                  <a:rPr lang="fr-FR" dirty="0"/>
                  <a:t>. First,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divide</a:t>
                </a:r>
                <a:r>
                  <a:rPr lang="fr-FR" dirty="0"/>
                  <a:t> </a:t>
                </a:r>
                <a:r>
                  <a:rPr lang="en-US" sz="1800" b="0" i="0" u="none" strike="noStrike" baseline="0" dirty="0">
                    <a:latin typeface="LMRoman10-Regular"/>
                  </a:rPr>
                  <a:t>vertically the antenna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array</a:t>
                </a:r>
                <a:r>
                  <a:rPr lang="fr-FR" sz="1800" b="0" i="0" u="none" strike="noStrike" baseline="0" dirty="0">
                    <a:latin typeface="LMRoman10-Regular"/>
                  </a:rPr>
                  <a:t>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into</a:t>
                </a:r>
                <a:r>
                  <a:rPr lang="fr-FR" sz="1800" b="0" i="0" u="none" strike="noStrike" baseline="0" dirty="0">
                    <a:latin typeface="LMRoman10-Regular"/>
                  </a:rPr>
                  <a:t>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two</a:t>
                </a:r>
                <a:r>
                  <a:rPr lang="fr-FR" sz="1800" b="0" i="0" u="none" strike="noStrike" baseline="0" dirty="0">
                    <a:latin typeface="LMRoman10-Regular"/>
                  </a:rPr>
                  <a:t>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subarrays</a:t>
                </a:r>
                <a:r>
                  <a:rPr lang="fr-FR" sz="1800" b="0" i="0" u="none" strike="noStrike" baseline="0" dirty="0">
                    <a:latin typeface="LMRoman10-Regular"/>
                  </a:rPr>
                  <a:t>, as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illustrated</a:t>
                </a:r>
                <a:r>
                  <a:rPr lang="fr-FR" sz="1800" b="0" i="0" u="none" strike="noStrike" baseline="0" dirty="0">
                    <a:latin typeface="LMRoman10-Regular"/>
                  </a:rPr>
                  <a:t> in the right figure. </a:t>
                </a:r>
                <a:r>
                  <a:rPr lang="fr-FR" dirty="0"/>
                  <a:t>By </a:t>
                </a:r>
                <a:r>
                  <a:rPr lang="fr-FR" dirty="0" err="1"/>
                  <a:t>rewritten</a:t>
                </a:r>
                <a:r>
                  <a:rPr lang="fr-FR" dirty="0"/>
                  <a:t> the </a:t>
                </a:r>
                <a:r>
                  <a:rPr lang="fr-FR" dirty="0" err="1"/>
                  <a:t>array</a:t>
                </a:r>
                <a:r>
                  <a:rPr lang="fr-FR" dirty="0"/>
                  <a:t> </a:t>
                </a:r>
                <a:r>
                  <a:rPr lang="fr-FR" dirty="0" err="1"/>
                  <a:t>steering</a:t>
                </a:r>
                <a:r>
                  <a:rPr lang="fr-FR" dirty="0"/>
                  <a:t> </a:t>
                </a:r>
                <a:r>
                  <a:rPr lang="fr-FR" dirty="0" err="1"/>
                  <a:t>vector</a:t>
                </a:r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find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the </a:t>
                </a:r>
                <a:r>
                  <a:rPr lang="fr-FR" dirty="0" err="1"/>
                  <a:t>array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generates</a:t>
                </a:r>
                <a:r>
                  <a:rPr lang="fr-FR" dirty="0"/>
                  <a:t> a </a:t>
                </a:r>
                <a:r>
                  <a:rPr lang="fr-FR" dirty="0" err="1"/>
                  <a:t>beam</a:t>
                </a:r>
                <a:r>
                  <a:rPr lang="fr-FR" dirty="0"/>
                  <a:t> </a:t>
                </a:r>
                <a:r>
                  <a:rPr lang="fr-FR" dirty="0" err="1"/>
                  <a:t>toward</a:t>
                </a:r>
                <a:r>
                  <a:rPr lang="fr-FR" dirty="0"/>
                  <a:t> the </a:t>
                </a:r>
                <a:r>
                  <a:rPr lang="fr-FR" dirty="0" err="1"/>
                  <a:t>theta</a:t>
                </a:r>
                <a:r>
                  <a:rPr lang="fr-FR" dirty="0"/>
                  <a:t> angle can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seen</a:t>
                </a:r>
                <a:r>
                  <a:rPr lang="fr-FR" dirty="0"/>
                  <a:t> as an </a:t>
                </a:r>
                <a:r>
                  <a:rPr lang="fr-FR" dirty="0" err="1"/>
                  <a:t>array</a:t>
                </a:r>
                <a:r>
                  <a:rPr lang="fr-FR" dirty="0"/>
                  <a:t> </a:t>
                </a:r>
                <a:r>
                  <a:rPr lang="fr-FR" dirty="0" err="1"/>
                  <a:t>divided</a:t>
                </a:r>
                <a:r>
                  <a:rPr lang="fr-FR" dirty="0"/>
                  <a:t> </a:t>
                </a:r>
                <a:r>
                  <a:rPr lang="fr-FR" dirty="0" err="1"/>
                  <a:t>into</a:t>
                </a:r>
                <a:r>
                  <a:rPr lang="fr-FR" dirty="0"/>
                  <a:t> </a:t>
                </a: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subarrays</a:t>
                </a:r>
                <a:r>
                  <a:rPr lang="fr-FR" dirty="0"/>
                  <a:t> and </a:t>
                </a:r>
                <a:r>
                  <a:rPr lang="fr-FR" dirty="0" err="1"/>
                  <a:t>each</a:t>
                </a:r>
                <a:r>
                  <a:rPr lang="fr-FR" dirty="0"/>
                  <a:t> one </a:t>
                </a:r>
                <a:r>
                  <a:rPr lang="fr-FR" dirty="0" err="1"/>
                  <a:t>generates</a:t>
                </a:r>
                <a:r>
                  <a:rPr lang="fr-FR" dirty="0"/>
                  <a:t> a </a:t>
                </a:r>
                <a:r>
                  <a:rPr lang="fr-FR" dirty="0" err="1"/>
                  <a:t>beam</a:t>
                </a:r>
                <a:r>
                  <a:rPr lang="fr-FR" dirty="0"/>
                  <a:t> in the </a:t>
                </a:r>
                <a:r>
                  <a:rPr lang="fr-FR" dirty="0" err="1"/>
                  <a:t>theta</a:t>
                </a:r>
                <a:r>
                  <a:rPr lang="fr-FR" dirty="0"/>
                  <a:t> direction, </a:t>
                </a:r>
                <a:r>
                  <a:rPr lang="fr-FR" dirty="0" err="1"/>
                  <a:t>where</a:t>
                </a:r>
                <a:r>
                  <a:rPr lang="fr-FR" dirty="0"/>
                  <a:t> the phase shift </a:t>
                </a:r>
                <a:r>
                  <a:rPr lang="fr-FR" dirty="0" err="1"/>
                  <a:t>between</a:t>
                </a:r>
                <a:r>
                  <a:rPr lang="fr-FR" dirty="0"/>
                  <a:t> the first and the second </a:t>
                </a:r>
                <a:r>
                  <a:rPr lang="fr-FR" dirty="0" err="1"/>
                  <a:t>subarray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constant. </a:t>
                </a:r>
                <a:r>
                  <a:rPr lang="fr-FR" dirty="0" err="1"/>
                  <a:t>Throughout</a:t>
                </a:r>
                <a:r>
                  <a:rPr lang="fr-FR" dirty="0"/>
                  <a:t>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study</a:t>
                </a:r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consider</a:t>
                </a:r>
                <a:r>
                  <a:rPr lang="fr-FR" dirty="0"/>
                  <a:t> 2 </a:t>
                </a:r>
                <a:r>
                  <a:rPr lang="fr-FR" dirty="0" err="1"/>
                  <a:t>users</a:t>
                </a:r>
                <a:r>
                  <a:rPr lang="fr-FR" dirty="0"/>
                  <a:t> in MB NOMA </a:t>
                </a:r>
                <a:r>
                  <a:rPr lang="fr-FR" dirty="0" err="1"/>
                  <a:t>cluster.Assume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sz="1200" dirty="0"/>
                  <a:t>RF </a:t>
                </a:r>
                <a:r>
                  <a:rPr lang="fr-FR" sz="1200" dirty="0" err="1"/>
                  <a:t>chain</a:t>
                </a:r>
                <a:r>
                  <a:rPr lang="fr-FR" sz="1200" dirty="0"/>
                  <a:t> </a:t>
                </a:r>
                <a:r>
                  <a:rPr lang="fr-FR" sz="1200" b="0" i="0">
                    <a:latin typeface="Cambria Math" panose="02040503050406030204" pitchFamily="18" charset="0"/>
                  </a:rPr>
                  <a:t>𝑔</a:t>
                </a:r>
                <a:r>
                  <a:rPr lang="fr-FR" sz="1200" dirty="0"/>
                  <a:t> serves user </a:t>
                </a:r>
                <a:r>
                  <a:rPr lang="fr-FR" sz="1200" b="0" i="0">
                    <a:latin typeface="Cambria Math" panose="02040503050406030204" pitchFamily="18" charset="0"/>
                  </a:rPr>
                  <a:t>𝑘</a:t>
                </a:r>
                <a:r>
                  <a:rPr lang="fr-FR" sz="1200" dirty="0"/>
                  <a:t> and user </a:t>
                </a:r>
                <a:r>
                  <a:rPr lang="fr-FR" sz="1200" b="0" i="0">
                    <a:latin typeface="Cambria Math" panose="02040503050406030204" pitchFamily="18" charset="0"/>
                  </a:rPr>
                  <a:t>𝑘^′</a:t>
                </a:r>
                <a:r>
                  <a:rPr lang="fr-FR" sz="1200" dirty="0"/>
                  <a:t> </a:t>
                </a:r>
                <a:r>
                  <a:rPr lang="fr-FR" sz="1200" dirty="0" err="1"/>
                  <a:t>using</a:t>
                </a:r>
                <a:r>
                  <a:rPr lang="fr-FR" sz="1200" dirty="0"/>
                  <a:t> NOMA and the </a:t>
                </a:r>
                <a:r>
                  <a:rPr lang="fr-FR" sz="1200" dirty="0" err="1"/>
                  <a:t>beam</a:t>
                </a:r>
                <a:r>
                  <a:rPr lang="fr-FR" sz="1200" dirty="0"/>
                  <a:t> </a:t>
                </a:r>
                <a:r>
                  <a:rPr lang="fr-FR" sz="1200" dirty="0" err="1"/>
                  <a:t>splitting</a:t>
                </a:r>
                <a:r>
                  <a:rPr lang="fr-FR" sz="1200" dirty="0"/>
                  <a:t> technique</a:t>
                </a:r>
                <a:r>
                  <a:rPr lang="fr-FR" sz="1200" baseline="0" dirty="0"/>
                  <a:t> </a:t>
                </a:r>
                <a:r>
                  <a:rPr lang="fr-FR" sz="1200" baseline="0" dirty="0" err="1"/>
                  <a:t>thereby</a:t>
                </a:r>
                <a:r>
                  <a:rPr lang="fr-FR" sz="1200" baseline="0" dirty="0"/>
                  <a:t> t</a:t>
                </a:r>
                <a:r>
                  <a:rPr lang="fr-FR" sz="1200" dirty="0"/>
                  <a:t>he RF </a:t>
                </a:r>
                <a:r>
                  <a:rPr lang="fr-FR" sz="1200" dirty="0" err="1"/>
                  <a:t>analog</a:t>
                </a:r>
                <a:r>
                  <a:rPr lang="fr-FR" sz="1200" dirty="0"/>
                  <a:t> </a:t>
                </a:r>
                <a:r>
                  <a:rPr lang="fr-FR" sz="1200" dirty="0" err="1"/>
                  <a:t>beamformer</a:t>
                </a:r>
                <a:r>
                  <a:rPr lang="fr-FR" sz="1200" dirty="0"/>
                  <a:t> </a:t>
                </a:r>
                <a:r>
                  <a:rPr lang="fr-FR" sz="1200" b="1" i="0">
                    <a:latin typeface="Cambria Math" panose="02040503050406030204" pitchFamily="18" charset="0"/>
                  </a:rPr>
                  <a:t>𝒘</a:t>
                </a:r>
                <a:r>
                  <a:rPr lang="fr-FR" sz="1200" b="0" i="0">
                    <a:latin typeface="Cambria Math" panose="02040503050406030204" pitchFamily="18" charset="0"/>
                  </a:rPr>
                  <a:t>_𝑔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given</a:t>
                </a:r>
                <a:r>
                  <a:rPr lang="fr-FR" dirty="0"/>
                  <a:t> by</a:t>
                </a:r>
                <a:r>
                  <a:rPr lang="fr-FR" baseline="0" dirty="0"/>
                  <a:t> </a:t>
                </a:r>
                <a:r>
                  <a:rPr lang="fr-FR" baseline="0" dirty="0" err="1"/>
                  <a:t>this</a:t>
                </a:r>
                <a:r>
                  <a:rPr lang="fr-FR" baseline="0" dirty="0"/>
                  <a:t> </a:t>
                </a:r>
                <a:r>
                  <a:rPr lang="fr-FR" baseline="0" dirty="0" err="1"/>
                  <a:t>equation</a:t>
                </a:r>
                <a:r>
                  <a:rPr lang="fr-FR" baseline="0" dirty="0"/>
                  <a:t>, </a:t>
                </a:r>
                <a:r>
                  <a:rPr lang="fr-FR" baseline="0" dirty="0" err="1"/>
                  <a:t>where</a:t>
                </a:r>
                <a:r>
                  <a:rPr lang="fr-FR" baseline="0" dirty="0"/>
                  <a:t> MX sa </a:t>
                </a:r>
                <a:r>
                  <a:rPr lang="fr-FR" baseline="0" dirty="0" err="1"/>
                  <a:t>is</a:t>
                </a:r>
                <a:r>
                  <a:rPr lang="fr-FR" baseline="0" dirty="0"/>
                  <a:t> the nb of horizontal </a:t>
                </a:r>
                <a:r>
                  <a:rPr lang="fr-FR" baseline="0" dirty="0" err="1"/>
                  <a:t>antennas</a:t>
                </a:r>
                <a:r>
                  <a:rPr lang="fr-FR" baseline="0" dirty="0"/>
                  <a:t> per </a:t>
                </a:r>
                <a:r>
                  <a:rPr lang="fr-FR" baseline="0" dirty="0" err="1"/>
                  <a:t>subarray</a:t>
                </a:r>
                <a:r>
                  <a:rPr lang="fr-FR" baseline="0" dirty="0"/>
                  <a:t> and </a:t>
                </a:r>
                <a:r>
                  <a:rPr lang="fr-FR" baseline="0" dirty="0" err="1"/>
                  <a:t>MzSA</a:t>
                </a:r>
                <a:r>
                  <a:rPr lang="fr-FR" baseline="0" dirty="0"/>
                  <a:t> </a:t>
                </a:r>
                <a:r>
                  <a:rPr lang="fr-FR" baseline="0" dirty="0" err="1"/>
                  <a:t>is</a:t>
                </a:r>
                <a:r>
                  <a:rPr lang="fr-FR" baseline="0" dirty="0"/>
                  <a:t> the nb of vertical </a:t>
                </a:r>
                <a:r>
                  <a:rPr lang="fr-FR" baseline="0" dirty="0" err="1"/>
                  <a:t>antennas</a:t>
                </a:r>
                <a:r>
                  <a:rPr lang="fr-FR" baseline="0" dirty="0"/>
                  <a:t> per </a:t>
                </a:r>
                <a:r>
                  <a:rPr lang="fr-FR" baseline="0" dirty="0" err="1"/>
                  <a:t>subarray</a:t>
                </a:r>
                <a:r>
                  <a:rPr lang="fr-FR" baseline="0" dirty="0"/>
                  <a:t>. </a:t>
                </a:r>
                <a:r>
                  <a:rPr lang="fr-FR" baseline="0" dirty="0" err="1"/>
                  <a:t>It’s</a:t>
                </a:r>
                <a:r>
                  <a:rPr lang="fr-FR" baseline="0" dirty="0"/>
                  <a:t> </a:t>
                </a:r>
                <a:r>
                  <a:rPr lang="fr-FR" baseline="0" dirty="0" err="1"/>
                  <a:t>clear</a:t>
                </a:r>
                <a:r>
                  <a:rPr lang="fr-FR" baseline="0" dirty="0"/>
                  <a:t> </a:t>
                </a:r>
                <a:r>
                  <a:rPr lang="fr-FR" baseline="0" dirty="0" err="1"/>
                  <a:t>that</a:t>
                </a:r>
                <a:r>
                  <a:rPr lang="fr-FR" baseline="0" dirty="0"/>
                  <a:t>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it’s clear that the first subarray can successfully form a beam toward the user 𝑘. Besides, since we add the same phase shift to all the antenna elements in the second subarray that have different phased weights to point a beam toward user k</a:t>
                </a:r>
                <a:r>
                  <a:rPr lang="en-US" sz="7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′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Thereby, the second subarray can also successfully form a beam toward the user 𝑘</a:t>
                </a:r>
                <a:r>
                  <a:rPr lang="en-US" sz="9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′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sz="12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l"/>
                <a:r>
                  <a:rPr lang="en-US" sz="1800" b="0" i="0" u="none" strike="noStrike" baseline="0" dirty="0">
                    <a:latin typeface="LMRoman10-Regular"/>
                  </a:rPr>
                  <a:t>IN the right, we plot the normalized array pattern responses </a:t>
                </a:r>
                <a:r>
                  <a:rPr lang="fr-FR" sz="1800" b="0" i="0" u="none" strike="noStrike" baseline="0" dirty="0">
                    <a:latin typeface="LMRoman10-Regular"/>
                  </a:rPr>
                  <a:t>of a single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beam</a:t>
                </a:r>
                <a:r>
                  <a:rPr lang="fr-FR" sz="1800" b="0" i="0" u="none" strike="noStrike" baseline="0" dirty="0">
                    <a:latin typeface="LMRoman10-Regular"/>
                  </a:rPr>
                  <a:t> and of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two</a:t>
                </a:r>
                <a:r>
                  <a:rPr lang="fr-FR" sz="1800" b="0" i="0" u="none" strike="noStrike" baseline="0" dirty="0">
                    <a:latin typeface="LMRoman10-Regular"/>
                  </a:rPr>
                  <a:t>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beams</a:t>
                </a:r>
                <a:r>
                  <a:rPr lang="fr-FR" sz="1800" b="0" i="0" u="none" strike="noStrike" baseline="0" dirty="0">
                    <a:latin typeface="LMRoman10-Regular"/>
                  </a:rPr>
                  <a:t>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generated</a:t>
                </a:r>
                <a:r>
                  <a:rPr lang="fr-FR" sz="1800" b="0" i="0" u="none" strike="noStrike" baseline="0" dirty="0">
                    <a:latin typeface="LMRoman10-Regular"/>
                  </a:rPr>
                  <a:t> via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beam</a:t>
                </a:r>
                <a:r>
                  <a:rPr lang="fr-FR" sz="1800" b="0" i="0" u="none" strike="noStrike" baseline="0" dirty="0">
                    <a:latin typeface="LMRoman10-Regular"/>
                  </a:rPr>
                  <a:t> </a:t>
                </a:r>
                <a:r>
                  <a:rPr lang="fr-FR" sz="1800" b="0" i="0" u="none" strike="noStrike" baseline="0" dirty="0" err="1">
                    <a:latin typeface="LMRoman10-Regular"/>
                  </a:rPr>
                  <a:t>splitting</a:t>
                </a:r>
                <a:r>
                  <a:rPr lang="fr-FR" sz="1800" b="0" i="0" u="none" strike="noStrike" baseline="0" dirty="0">
                    <a:latin typeface="LMRoman10-Regular"/>
                  </a:rPr>
                  <a:t>. </a:t>
                </a:r>
                <a:r>
                  <a:rPr lang="en-US" sz="1800" b="0" i="0" u="none" strike="noStrike" baseline="0" dirty="0">
                    <a:latin typeface="LMRoman10-Regular"/>
                  </a:rPr>
                  <a:t>Compared to the single</a:t>
                </a:r>
              </a:p>
              <a:p>
                <a:pPr algn="l"/>
                <a:r>
                  <a:rPr lang="en-US" sz="1800" b="0" i="0" u="none" strike="noStrike" baseline="0" dirty="0">
                    <a:latin typeface="LMRoman10-Regular"/>
                  </a:rPr>
                  <a:t>Beam, the maximum magnitude of the main beam response of the two beams is divided by two, i.e., the number of subarrays. This is because the two subarrays have the same </a:t>
                </a:r>
                <a:r>
                  <a:rPr lang="fr-FR" sz="1800" b="0" i="0" u="none" strike="noStrike" baseline="0" dirty="0">
                    <a:latin typeface="LMRoman10-Regular"/>
                  </a:rPr>
                  <a:t>dimensions.</a:t>
                </a:r>
                <a:endParaRPr lang="fr-FR" dirty="0"/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426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710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fr-FR" sz="1200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dirty="0"/>
                  <a:t>The transmit RF </a:t>
                </a:r>
                <a:r>
                  <a:rPr lang="fr-FR" sz="1200" dirty="0" err="1"/>
                  <a:t>beamformer</a:t>
                </a:r>
                <a:r>
                  <a:rPr lang="fr-FR" sz="1200" dirty="0"/>
                  <a:t> </a:t>
                </a:r>
                <a:r>
                  <a:rPr lang="fr-FR" sz="1200" b="1" i="0">
                    <a:latin typeface="Cambria Math" panose="02040503050406030204" pitchFamily="18" charset="0"/>
                  </a:rPr>
                  <a:t>𝒘_</a:t>
                </a:r>
                <a:r>
                  <a:rPr lang="fr-FR" sz="1200" b="0" i="0">
                    <a:latin typeface="Cambria Math" panose="02040503050406030204" pitchFamily="18" charset="0"/>
                  </a:rPr>
                  <a:t>𝑔</a:t>
                </a:r>
                <a:r>
                  <a:rPr lang="fr-FR" sz="1200" dirty="0"/>
                  <a:t> </a:t>
                </a:r>
                <a:r>
                  <a:rPr lang="fr-FR" sz="1200" dirty="0" err="1"/>
                  <a:t>related</a:t>
                </a:r>
                <a:r>
                  <a:rPr lang="fr-FR" sz="1200" dirty="0"/>
                  <a:t> to group </a:t>
                </a:r>
                <a:r>
                  <a:rPr lang="fr-FR" sz="1200" b="0" i="0">
                    <a:latin typeface="Cambria Math" panose="02040503050406030204" pitchFamily="18" charset="0"/>
                  </a:rPr>
                  <a:t>𝑔</a:t>
                </a:r>
                <a:r>
                  <a:rPr lang="fr-FR" sz="1200" dirty="0"/>
                  <a:t> </a:t>
                </a:r>
                <a:r>
                  <a:rPr lang="fr-FR" sz="1200" dirty="0" err="1"/>
                  <a:t>depends</a:t>
                </a:r>
                <a:r>
                  <a:rPr lang="fr-FR" sz="1200" dirty="0"/>
                  <a:t> on </a:t>
                </a:r>
                <a:r>
                  <a:rPr lang="fr-FR" sz="1200" dirty="0" err="1"/>
                  <a:t>its</a:t>
                </a:r>
                <a:r>
                  <a:rPr lang="fr-FR" sz="1200" dirty="0"/>
                  <a:t> type and </a:t>
                </a:r>
                <a:r>
                  <a:rPr lang="fr-FR" sz="1200" dirty="0" err="1"/>
                  <a:t>is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given</a:t>
                </a:r>
                <a:r>
                  <a:rPr lang="fr-FR" sz="1200" dirty="0"/>
                  <a:t> by</a:t>
                </a:r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736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latin typeface="LMRoman10-Regular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6772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fr-FR" dirty="0"/>
                  <a:t>We </a:t>
                </a:r>
                <a:r>
                  <a:rPr lang="fr-FR" dirty="0" err="1"/>
                  <a:t>consider</a:t>
                </a:r>
                <a:r>
                  <a:rPr lang="fr-FR" dirty="0"/>
                  <a:t> a BS </a:t>
                </a:r>
                <a:r>
                  <a:rPr lang="fr-FR" dirty="0" err="1"/>
                  <a:t>adopting</a:t>
                </a:r>
                <a:r>
                  <a:rPr lang="fr-FR" dirty="0"/>
                  <a:t> a ULA </a:t>
                </a:r>
                <a:r>
                  <a:rPr lang="fr-FR" dirty="0" err="1"/>
                  <a:t>array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128 </a:t>
                </a:r>
                <a:r>
                  <a:rPr lang="fr-FR" dirty="0" err="1"/>
                  <a:t>antennas</a:t>
                </a:r>
                <a:r>
                  <a:rPr lang="fr-FR" dirty="0"/>
                  <a:t>. And, </a:t>
                </a:r>
                <a:r>
                  <a:rPr lang="fr-FR" dirty="0" err="1"/>
                  <a:t>we</a:t>
                </a:r>
                <a:r>
                  <a:rPr lang="fr-FR" dirty="0"/>
                  <a:t> compare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proposed</a:t>
                </a:r>
                <a:r>
                  <a:rPr lang="fr-FR" dirty="0"/>
                  <a:t> </a:t>
                </a:r>
                <a:r>
                  <a:rPr lang="fr-FR" dirty="0" err="1"/>
                  <a:t>schemes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the </a:t>
                </a:r>
                <a:r>
                  <a:rPr lang="fr-FR" dirty="0" err="1"/>
                  <a:t>existing</a:t>
                </a:r>
                <a:r>
                  <a:rPr lang="fr-FR" dirty="0"/>
                  <a:t> one </a:t>
                </a:r>
                <a:r>
                  <a:rPr lang="fr-FR" dirty="0" err="1"/>
                  <a:t>that</a:t>
                </a:r>
                <a:r>
                  <a:rPr lang="fr-FR" dirty="0"/>
                  <a:t> exploits TDMA, and </a:t>
                </a:r>
                <a:r>
                  <a:rPr lang="fr-FR" dirty="0" err="1"/>
                  <a:t>with</a:t>
                </a:r>
                <a:r>
                  <a:rPr lang="fr-FR" dirty="0"/>
                  <a:t> AD-DBF and the </a:t>
                </a:r>
                <a:r>
                  <a:rPr lang="fr-FR" dirty="0" err="1"/>
                  <a:t>scheme</a:t>
                </a:r>
                <a:r>
                  <a:rPr lang="fr-FR" dirty="0"/>
                  <a:t> </a:t>
                </a:r>
                <a:r>
                  <a:rPr lang="fr-FR" dirty="0" err="1"/>
                  <a:t>based</a:t>
                </a:r>
                <a:r>
                  <a:rPr lang="fr-FR" dirty="0"/>
                  <a:t> on DBF </a:t>
                </a:r>
                <a:r>
                  <a:rPr lang="fr-FR" dirty="0" err="1"/>
                  <a:t>proposed</a:t>
                </a:r>
                <a:r>
                  <a:rPr lang="fr-FR" dirty="0"/>
                  <a:t> in the second part of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study</a:t>
                </a:r>
                <a:r>
                  <a:rPr lang="fr-FR" dirty="0"/>
                  <a:t> and </a:t>
                </a:r>
                <a:r>
                  <a:rPr lang="fr-FR" dirty="0" err="1"/>
                  <a:t>denoted</a:t>
                </a:r>
                <a:r>
                  <a:rPr lang="fr-FR" dirty="0"/>
                  <a:t> </a:t>
                </a:r>
                <a:r>
                  <a:rPr lang="fr-FR" dirty="0" err="1"/>
                  <a:t>here</a:t>
                </a:r>
                <a:r>
                  <a:rPr lang="fr-FR" dirty="0"/>
                  <a:t> as AD DBF SB-NOMA. The DBF </a:t>
                </a:r>
                <a:r>
                  <a:rPr lang="fr-FR" dirty="0" err="1"/>
                  <a:t>schemes</a:t>
                </a:r>
                <a:r>
                  <a:rPr lang="fr-FR" dirty="0"/>
                  <a:t> </a:t>
                </a:r>
                <a:r>
                  <a:rPr lang="fr-FR" dirty="0" err="1"/>
                  <a:t>requires</a:t>
                </a:r>
                <a:r>
                  <a:rPr lang="fr-FR" dirty="0"/>
                  <a:t> RF </a:t>
                </a:r>
                <a:r>
                  <a:rPr lang="fr-FR" dirty="0" err="1"/>
                  <a:t>chains</a:t>
                </a:r>
                <a:r>
                  <a:rPr lang="fr-FR" dirty="0"/>
                  <a:t> as </a:t>
                </a:r>
                <a:r>
                  <a:rPr lang="fr-FR" dirty="0" err="1"/>
                  <a:t>many</a:t>
                </a:r>
                <a:r>
                  <a:rPr lang="fr-FR" dirty="0"/>
                  <a:t> as </a:t>
                </a:r>
                <a:r>
                  <a:rPr lang="fr-FR" dirty="0" err="1"/>
                  <a:t>antennas</a:t>
                </a:r>
                <a:r>
                  <a:rPr lang="fr-FR" dirty="0"/>
                  <a:t>, </a:t>
                </a:r>
                <a:r>
                  <a:rPr lang="fr-FR" dirty="0" err="1"/>
                  <a:t>while</a:t>
                </a:r>
                <a:r>
                  <a:rPr lang="fr-FR" dirty="0"/>
                  <a:t> the HBF –</a:t>
                </a:r>
                <a:r>
                  <a:rPr lang="fr-FR" dirty="0" err="1"/>
                  <a:t>based</a:t>
                </a:r>
                <a:r>
                  <a:rPr lang="fr-FR" dirty="0"/>
                  <a:t> </a:t>
                </a:r>
                <a:r>
                  <a:rPr lang="fr-FR" dirty="0" err="1"/>
                  <a:t>schemes</a:t>
                </a:r>
                <a:r>
                  <a:rPr lang="fr-FR" dirty="0"/>
                  <a:t> </a:t>
                </a:r>
                <a:r>
                  <a:rPr lang="fr-FR" dirty="0" err="1"/>
                  <a:t>require</a:t>
                </a:r>
                <a:r>
                  <a:rPr lang="fr-FR" dirty="0"/>
                  <a:t> a </a:t>
                </a:r>
                <a:r>
                  <a:rPr lang="fr-FR" dirty="0" err="1"/>
                  <a:t>number</a:t>
                </a:r>
                <a:r>
                  <a:rPr lang="fr-FR" dirty="0"/>
                  <a:t> of RF </a:t>
                </a:r>
                <a:r>
                  <a:rPr lang="fr-FR" dirty="0" err="1"/>
                  <a:t>chains</a:t>
                </a:r>
                <a:r>
                  <a:rPr lang="fr-FR" dirty="0"/>
                  <a:t> </a:t>
                </a:r>
                <a:r>
                  <a:rPr lang="fr-FR" dirty="0" err="1"/>
                  <a:t>lower</a:t>
                </a:r>
                <a:r>
                  <a:rPr lang="fr-FR" dirty="0"/>
                  <a:t> or </a:t>
                </a:r>
                <a:r>
                  <a:rPr lang="fr-FR" dirty="0" err="1"/>
                  <a:t>equal</a:t>
                </a:r>
                <a:r>
                  <a:rPr lang="fr-FR" dirty="0"/>
                  <a:t> to M. </a:t>
                </a:r>
                <a:r>
                  <a:rPr lang="fr-FR" dirty="0" err="1"/>
                  <a:t>Here</a:t>
                </a:r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fix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number</a:t>
                </a:r>
                <a:r>
                  <a:rPr lang="fr-FR" dirty="0"/>
                  <a:t> to 20. </a:t>
                </a:r>
                <a:r>
                  <a:rPr lang="fr-FR" dirty="0" err="1"/>
                  <a:t>Interestingly</a:t>
                </a:r>
                <a:r>
                  <a:rPr lang="fr-FR" dirty="0"/>
                  <a:t>, </a:t>
                </a:r>
                <a:r>
                  <a:rPr lang="en-US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All the proposed schemes enable the communication in an overloaded cell when </a:t>
                </a:r>
                <a:r>
                  <a:rPr lang="fr-FR" sz="1200" b="0" i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the 𝑛𝑢𝑚𝑏𝑒𝑟 𝑜𝑓 𝑢𝑠𝑒𝑟𝑠 𝑖𝑠 </a:t>
                </a:r>
                <a:r>
                  <a:rPr lang="en-US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larger than that of RF chains. Besides, in</a:t>
                </a:r>
                <a:r>
                  <a:rPr lang="en-US" sz="1200" baseline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a sparse cell, </a:t>
                </a:r>
                <a:r>
                  <a:rPr lang="en-US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SB-MB-NOMA outperforms AD-DBF with times less RF chains</a:t>
                </a:r>
                <a:endParaRPr lang="fr-FR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Sparse</a:t>
                </a:r>
                <a:r>
                  <a:rPr lang="fr-FR" dirty="0"/>
                  <a:t> </a:t>
                </a:r>
                <a:r>
                  <a:rPr lang="fr-FR" dirty="0" err="1"/>
                  <a:t>cell</a:t>
                </a:r>
                <a:r>
                  <a:rPr lang="fr-FR" dirty="0"/>
                  <a:t>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Congested</a:t>
                </a:r>
                <a:r>
                  <a:rPr lang="fr-FR" dirty="0"/>
                  <a:t> </a:t>
                </a:r>
                <a:r>
                  <a:rPr lang="fr-FR" dirty="0" err="1"/>
                  <a:t>cell</a:t>
                </a:r>
                <a:r>
                  <a:rPr lang="fr-FR" dirty="0"/>
                  <a:t>: All </a:t>
                </a:r>
                <a:r>
                  <a:rPr lang="fr-FR" dirty="0" err="1"/>
                  <a:t>proposed</a:t>
                </a:r>
                <a:r>
                  <a:rPr lang="fr-FR" dirty="0"/>
                  <a:t> </a:t>
                </a:r>
                <a:r>
                  <a:rPr lang="fr-FR" dirty="0" err="1"/>
                  <a:t>schemes</a:t>
                </a:r>
                <a:r>
                  <a:rPr lang="fr-FR" dirty="0"/>
                  <a:t> enable the </a:t>
                </a:r>
                <a:r>
                  <a:rPr lang="fr-FR" dirty="0" err="1"/>
                  <a:t>connectivity</a:t>
                </a:r>
                <a:r>
                  <a:rPr lang="fr-FR" dirty="0"/>
                  <a:t> of all </a:t>
                </a:r>
                <a:r>
                  <a:rPr lang="fr-FR" dirty="0" err="1"/>
                  <a:t>users</a:t>
                </a:r>
                <a:r>
                  <a:rPr lang="fr-FR" dirty="0"/>
                  <a:t> </a:t>
                </a:r>
                <a:r>
                  <a:rPr lang="fr-FR" dirty="0" err="1"/>
                  <a:t>when</a:t>
                </a:r>
                <a:r>
                  <a:rPr lang="fr-FR" dirty="0"/>
                  <a:t> K&gt;N_RF, </a:t>
                </a:r>
                <a:r>
                  <a:rPr lang="fr-FR" dirty="0" err="1"/>
                  <a:t>while</a:t>
                </a:r>
                <a:r>
                  <a:rPr lang="fr-FR" dirty="0"/>
                  <a:t> HBF-</a:t>
                </a:r>
                <a:r>
                  <a:rPr lang="fr-FR" dirty="0" err="1"/>
                  <a:t>based</a:t>
                </a:r>
                <a:r>
                  <a:rPr lang="fr-FR" dirty="0"/>
                  <a:t> SB-NOMA can not.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dirty="0"/>
                  <a:t>TDMA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dirty="0"/>
                  <a:t>SB-MB-NOMA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584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fr-FR" dirty="0"/>
                  <a:t>We </a:t>
                </a:r>
                <a:r>
                  <a:rPr lang="fr-FR" dirty="0" err="1"/>
                  <a:t>consider</a:t>
                </a:r>
                <a:r>
                  <a:rPr lang="fr-FR" dirty="0"/>
                  <a:t> a BS </a:t>
                </a:r>
                <a:r>
                  <a:rPr lang="fr-FR" dirty="0" err="1"/>
                  <a:t>adopting</a:t>
                </a:r>
                <a:r>
                  <a:rPr lang="fr-FR" dirty="0"/>
                  <a:t> a ULA </a:t>
                </a:r>
                <a:r>
                  <a:rPr lang="fr-FR" dirty="0" err="1"/>
                  <a:t>array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128 </a:t>
                </a:r>
                <a:r>
                  <a:rPr lang="fr-FR" dirty="0" err="1"/>
                  <a:t>antennas</a:t>
                </a:r>
                <a:r>
                  <a:rPr lang="fr-FR" dirty="0"/>
                  <a:t>. And, </a:t>
                </a:r>
                <a:r>
                  <a:rPr lang="fr-FR" dirty="0" err="1"/>
                  <a:t>we</a:t>
                </a:r>
                <a:r>
                  <a:rPr lang="fr-FR" dirty="0"/>
                  <a:t> compare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proposed</a:t>
                </a:r>
                <a:r>
                  <a:rPr lang="fr-FR" dirty="0"/>
                  <a:t> </a:t>
                </a:r>
                <a:r>
                  <a:rPr lang="fr-FR" dirty="0" err="1"/>
                  <a:t>schemes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the </a:t>
                </a:r>
                <a:r>
                  <a:rPr lang="fr-FR" dirty="0" err="1"/>
                  <a:t>existing</a:t>
                </a:r>
                <a:r>
                  <a:rPr lang="fr-FR" dirty="0"/>
                  <a:t> one </a:t>
                </a:r>
                <a:r>
                  <a:rPr lang="fr-FR" dirty="0" err="1"/>
                  <a:t>that</a:t>
                </a:r>
                <a:r>
                  <a:rPr lang="fr-FR" dirty="0"/>
                  <a:t> exploits TDMA, and </a:t>
                </a:r>
                <a:r>
                  <a:rPr lang="fr-FR" dirty="0" err="1"/>
                  <a:t>with</a:t>
                </a:r>
                <a:r>
                  <a:rPr lang="fr-FR" dirty="0"/>
                  <a:t> AD-DBF and the </a:t>
                </a:r>
                <a:r>
                  <a:rPr lang="fr-FR" dirty="0" err="1"/>
                  <a:t>scheme</a:t>
                </a:r>
                <a:r>
                  <a:rPr lang="fr-FR" dirty="0"/>
                  <a:t> </a:t>
                </a:r>
                <a:r>
                  <a:rPr lang="fr-FR" dirty="0" err="1"/>
                  <a:t>based</a:t>
                </a:r>
                <a:r>
                  <a:rPr lang="fr-FR" dirty="0"/>
                  <a:t> on DBF </a:t>
                </a:r>
                <a:r>
                  <a:rPr lang="fr-FR" dirty="0" err="1"/>
                  <a:t>proposed</a:t>
                </a:r>
                <a:r>
                  <a:rPr lang="fr-FR" dirty="0"/>
                  <a:t> in the second part of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study</a:t>
                </a:r>
                <a:r>
                  <a:rPr lang="fr-FR" dirty="0"/>
                  <a:t> and </a:t>
                </a:r>
                <a:r>
                  <a:rPr lang="fr-FR" dirty="0" err="1"/>
                  <a:t>denoted</a:t>
                </a:r>
                <a:r>
                  <a:rPr lang="fr-FR" dirty="0"/>
                  <a:t> </a:t>
                </a:r>
                <a:r>
                  <a:rPr lang="fr-FR" dirty="0" err="1"/>
                  <a:t>here</a:t>
                </a:r>
                <a:r>
                  <a:rPr lang="fr-FR" dirty="0"/>
                  <a:t> as AD DBF SB-NOMA. The DBF </a:t>
                </a:r>
                <a:r>
                  <a:rPr lang="fr-FR" dirty="0" err="1"/>
                  <a:t>schemes</a:t>
                </a:r>
                <a:r>
                  <a:rPr lang="fr-FR" dirty="0"/>
                  <a:t> </a:t>
                </a:r>
                <a:r>
                  <a:rPr lang="fr-FR" dirty="0" err="1"/>
                  <a:t>requires</a:t>
                </a:r>
                <a:r>
                  <a:rPr lang="fr-FR" dirty="0"/>
                  <a:t> RF </a:t>
                </a:r>
                <a:r>
                  <a:rPr lang="fr-FR" dirty="0" err="1"/>
                  <a:t>chains</a:t>
                </a:r>
                <a:r>
                  <a:rPr lang="fr-FR" dirty="0"/>
                  <a:t> as </a:t>
                </a:r>
                <a:r>
                  <a:rPr lang="fr-FR" dirty="0" err="1"/>
                  <a:t>many</a:t>
                </a:r>
                <a:r>
                  <a:rPr lang="fr-FR" dirty="0"/>
                  <a:t> as </a:t>
                </a:r>
                <a:r>
                  <a:rPr lang="fr-FR" dirty="0" err="1"/>
                  <a:t>antennas</a:t>
                </a:r>
                <a:r>
                  <a:rPr lang="fr-FR" dirty="0"/>
                  <a:t>, </a:t>
                </a:r>
                <a:r>
                  <a:rPr lang="fr-FR" dirty="0" err="1"/>
                  <a:t>while</a:t>
                </a:r>
                <a:r>
                  <a:rPr lang="fr-FR" dirty="0"/>
                  <a:t> the HBF –</a:t>
                </a:r>
                <a:r>
                  <a:rPr lang="fr-FR" dirty="0" err="1"/>
                  <a:t>based</a:t>
                </a:r>
                <a:r>
                  <a:rPr lang="fr-FR" dirty="0"/>
                  <a:t> </a:t>
                </a:r>
                <a:r>
                  <a:rPr lang="fr-FR" dirty="0" err="1"/>
                  <a:t>schemes</a:t>
                </a:r>
                <a:r>
                  <a:rPr lang="fr-FR" dirty="0"/>
                  <a:t> </a:t>
                </a:r>
                <a:r>
                  <a:rPr lang="fr-FR" dirty="0" err="1"/>
                  <a:t>require</a:t>
                </a:r>
                <a:r>
                  <a:rPr lang="fr-FR" dirty="0"/>
                  <a:t> a </a:t>
                </a:r>
                <a:r>
                  <a:rPr lang="fr-FR" dirty="0" err="1"/>
                  <a:t>number</a:t>
                </a:r>
                <a:r>
                  <a:rPr lang="fr-FR" dirty="0"/>
                  <a:t> of RF </a:t>
                </a:r>
                <a:r>
                  <a:rPr lang="fr-FR" dirty="0" err="1"/>
                  <a:t>chains</a:t>
                </a:r>
                <a:r>
                  <a:rPr lang="fr-FR" dirty="0"/>
                  <a:t> </a:t>
                </a:r>
                <a:r>
                  <a:rPr lang="fr-FR" dirty="0" err="1"/>
                  <a:t>lower</a:t>
                </a:r>
                <a:r>
                  <a:rPr lang="fr-FR" dirty="0"/>
                  <a:t> or </a:t>
                </a:r>
                <a:r>
                  <a:rPr lang="fr-FR" dirty="0" err="1"/>
                  <a:t>equal</a:t>
                </a:r>
                <a:r>
                  <a:rPr lang="fr-FR" dirty="0"/>
                  <a:t> to M. </a:t>
                </a:r>
                <a:r>
                  <a:rPr lang="fr-FR" dirty="0" err="1"/>
                  <a:t>Here</a:t>
                </a:r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fix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number</a:t>
                </a:r>
                <a:r>
                  <a:rPr lang="fr-FR" dirty="0"/>
                  <a:t> to 20. </a:t>
                </a:r>
                <a:r>
                  <a:rPr lang="fr-FR" dirty="0" err="1"/>
                  <a:t>Interestingly</a:t>
                </a:r>
                <a:r>
                  <a:rPr lang="fr-FR" dirty="0"/>
                  <a:t>, </a:t>
                </a:r>
                <a:r>
                  <a:rPr lang="en-US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All the proposed schemes enable the communication in an overloaded cell when </a:t>
                </a:r>
                <a:r>
                  <a:rPr lang="fr-FR" sz="1200" b="0" i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the 𝑛𝑢𝑚𝑏𝑒𝑟 𝑜𝑓 𝑢𝑠𝑒𝑟𝑠 𝑖𝑠 </a:t>
                </a:r>
                <a:r>
                  <a:rPr lang="en-US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larger than that of RF chains. Besides, in</a:t>
                </a:r>
                <a:r>
                  <a:rPr lang="en-US" sz="1200" baseline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a sparse cell, </a:t>
                </a:r>
                <a:r>
                  <a:rPr lang="en-US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SB-MB-NOMA outperforms AD-DBF with times less RF chains</a:t>
                </a:r>
                <a:endParaRPr lang="fr-FR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Sparse</a:t>
                </a:r>
                <a:r>
                  <a:rPr lang="fr-FR" dirty="0"/>
                  <a:t> </a:t>
                </a:r>
                <a:r>
                  <a:rPr lang="fr-FR" dirty="0" err="1"/>
                  <a:t>cell</a:t>
                </a:r>
                <a:r>
                  <a:rPr lang="fr-FR" dirty="0"/>
                  <a:t>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Congested</a:t>
                </a:r>
                <a:r>
                  <a:rPr lang="fr-FR" dirty="0"/>
                  <a:t> </a:t>
                </a:r>
                <a:r>
                  <a:rPr lang="fr-FR" dirty="0" err="1"/>
                  <a:t>cell</a:t>
                </a:r>
                <a:r>
                  <a:rPr lang="fr-FR" dirty="0"/>
                  <a:t>: All </a:t>
                </a:r>
                <a:r>
                  <a:rPr lang="fr-FR" dirty="0" err="1"/>
                  <a:t>proposed</a:t>
                </a:r>
                <a:r>
                  <a:rPr lang="fr-FR" dirty="0"/>
                  <a:t> </a:t>
                </a:r>
                <a:r>
                  <a:rPr lang="fr-FR" dirty="0" err="1"/>
                  <a:t>schemes</a:t>
                </a:r>
                <a:r>
                  <a:rPr lang="fr-FR" dirty="0"/>
                  <a:t> enable the </a:t>
                </a:r>
                <a:r>
                  <a:rPr lang="fr-FR" dirty="0" err="1"/>
                  <a:t>connectivity</a:t>
                </a:r>
                <a:r>
                  <a:rPr lang="fr-FR" dirty="0"/>
                  <a:t> of all </a:t>
                </a:r>
                <a:r>
                  <a:rPr lang="fr-FR" dirty="0" err="1"/>
                  <a:t>users</a:t>
                </a:r>
                <a:r>
                  <a:rPr lang="fr-FR" dirty="0"/>
                  <a:t> </a:t>
                </a:r>
                <a:r>
                  <a:rPr lang="fr-FR" dirty="0" err="1"/>
                  <a:t>when</a:t>
                </a:r>
                <a:r>
                  <a:rPr lang="fr-FR" dirty="0"/>
                  <a:t> K&gt;N_RF, </a:t>
                </a:r>
                <a:r>
                  <a:rPr lang="fr-FR" dirty="0" err="1"/>
                  <a:t>while</a:t>
                </a:r>
                <a:r>
                  <a:rPr lang="fr-FR" dirty="0"/>
                  <a:t> HBF-</a:t>
                </a:r>
                <a:r>
                  <a:rPr lang="fr-FR" dirty="0" err="1"/>
                  <a:t>based</a:t>
                </a:r>
                <a:r>
                  <a:rPr lang="fr-FR" dirty="0"/>
                  <a:t> SB-NOMA can not.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dirty="0"/>
                  <a:t>TDMA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dirty="0"/>
                  <a:t>SB-MB-NOMA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61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00B050"/>
              </a:buClr>
              <a:buSzPct val="160000"/>
              <a:buFont typeface="Calibri" panose="020F050202020403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4704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6926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388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31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1405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40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93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01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41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54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i="0" u="none" strike="noStrike" baseline="0" dirty="0">
              <a:latin typeface="LMRoman10-Regular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90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9616E9F-8064-4E73-A8A6-289A97D00336}"/>
              </a:ext>
            </a:extLst>
          </p:cNvPr>
          <p:cNvSpPr txBox="1"/>
          <p:nvPr userDrawn="1"/>
        </p:nvSpPr>
        <p:spPr>
          <a:xfrm>
            <a:off x="0" y="6582782"/>
            <a:ext cx="4788000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/>
                </a:solidFill>
              </a:rPr>
              <a:t>Israa Khaled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086CF8-92B1-427B-A745-59ED269EFCD3}"/>
              </a:ext>
            </a:extLst>
          </p:cNvPr>
          <p:cNvSpPr txBox="1"/>
          <p:nvPr userDrawn="1"/>
        </p:nvSpPr>
        <p:spPr>
          <a:xfrm>
            <a:off x="4787544" y="6582783"/>
            <a:ext cx="6444000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chemeClr val="tx1"/>
                </a:solidFill>
              </a:rPr>
              <a:t>Doctoral </a:t>
            </a:r>
            <a:r>
              <a:rPr lang="fr-FR" sz="1400" dirty="0" err="1">
                <a:solidFill>
                  <a:schemeClr val="tx1"/>
                </a:solidFill>
              </a:rPr>
              <a:t>Thesis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Defense</a:t>
            </a:r>
            <a:r>
              <a:rPr lang="fr-FR" sz="1400" dirty="0">
                <a:solidFill>
                  <a:schemeClr val="tx1"/>
                </a:solidFill>
              </a:rPr>
              <a:t> –  March 28,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30F49B-52E5-4226-8664-C813815FC723}"/>
              </a:ext>
            </a:extLst>
          </p:cNvPr>
          <p:cNvSpPr txBox="1"/>
          <p:nvPr userDrawn="1"/>
        </p:nvSpPr>
        <p:spPr>
          <a:xfrm>
            <a:off x="11184000" y="6582782"/>
            <a:ext cx="1008000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5F0AF32C-E5CF-4A9B-A200-71E760B6CCEB}" type="slidenum">
              <a:rPr lang="fr-FR" sz="1400" smtClean="0">
                <a:solidFill>
                  <a:schemeClr val="tx1"/>
                </a:solidFill>
              </a:rPr>
              <a:t>‹#›</a:t>
            </a:fld>
            <a:r>
              <a:rPr lang="fr-FR" sz="1400" dirty="0">
                <a:solidFill>
                  <a:schemeClr val="tx1"/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131539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6137DB7-7207-4814-9F7F-FCC16717718B}"/>
              </a:ext>
            </a:extLst>
          </p:cNvPr>
          <p:cNvSpPr txBox="1"/>
          <p:nvPr userDrawn="1"/>
        </p:nvSpPr>
        <p:spPr>
          <a:xfrm>
            <a:off x="10315852" y="6363203"/>
            <a:ext cx="169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March 28, 2022</a:t>
            </a:r>
          </a:p>
        </p:txBody>
      </p:sp>
    </p:spTree>
    <p:extLst>
      <p:ext uri="{BB962C8B-B14F-4D97-AF65-F5344CB8AC3E}">
        <p14:creationId xmlns:p14="http://schemas.microsoft.com/office/powerpoint/2010/main" val="3363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1EC629-6B3A-4EC3-BA4F-98CA76B0A501}"/>
              </a:ext>
            </a:extLst>
          </p:cNvPr>
          <p:cNvSpPr/>
          <p:nvPr userDrawn="1"/>
        </p:nvSpPr>
        <p:spPr bwMode="gray">
          <a:xfrm>
            <a:off x="0" y="-7927"/>
            <a:ext cx="12192000" cy="11222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ysClr val="windowText" lastClr="00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616E9F-8064-4E73-A8A6-289A97D00336}"/>
              </a:ext>
            </a:extLst>
          </p:cNvPr>
          <p:cNvSpPr txBox="1"/>
          <p:nvPr userDrawn="1"/>
        </p:nvSpPr>
        <p:spPr>
          <a:xfrm>
            <a:off x="0" y="6582782"/>
            <a:ext cx="4788000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/>
                </a:solidFill>
              </a:rPr>
              <a:t>Israa Khaled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086CF8-92B1-427B-A745-59ED269EFCD3}"/>
              </a:ext>
            </a:extLst>
          </p:cNvPr>
          <p:cNvSpPr txBox="1"/>
          <p:nvPr userDrawn="1"/>
        </p:nvSpPr>
        <p:spPr>
          <a:xfrm>
            <a:off x="4787544" y="6582783"/>
            <a:ext cx="6444000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chemeClr val="tx1"/>
                </a:solidFill>
              </a:rPr>
              <a:t>Doctoral </a:t>
            </a:r>
            <a:r>
              <a:rPr lang="fr-FR" sz="1400" dirty="0" err="1">
                <a:solidFill>
                  <a:schemeClr val="tx1"/>
                </a:solidFill>
              </a:rPr>
              <a:t>Thesis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Defense</a:t>
            </a:r>
            <a:r>
              <a:rPr lang="fr-FR" sz="1400" dirty="0">
                <a:solidFill>
                  <a:schemeClr val="tx1"/>
                </a:solidFill>
              </a:rPr>
              <a:t> –  March 28,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30F49B-52E5-4226-8664-C813815FC723}"/>
              </a:ext>
            </a:extLst>
          </p:cNvPr>
          <p:cNvSpPr txBox="1"/>
          <p:nvPr userDrawn="1"/>
        </p:nvSpPr>
        <p:spPr>
          <a:xfrm>
            <a:off x="11199244" y="6582782"/>
            <a:ext cx="1008000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5F0AF32C-E5CF-4A9B-A200-71E760B6CCEB}" type="slidenum">
              <a:rPr lang="fr-FR" sz="1400" smtClean="0">
                <a:solidFill>
                  <a:schemeClr val="tx1"/>
                </a:solidFill>
              </a:rPr>
              <a:t>‹#›</a:t>
            </a:fld>
            <a:r>
              <a:rPr lang="fr-FR" sz="1400" dirty="0">
                <a:solidFill>
                  <a:schemeClr val="tx1"/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3865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gray">
          <a:xfrm>
            <a:off x="1830918" y="1"/>
            <a:ext cx="10375900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gray">
          <a:xfrm>
            <a:off x="1" y="1828800"/>
            <a:ext cx="6718300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353485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834B996E-5451-4BBE-A50C-553EDDAF13DA}" type="datetime1">
              <a:rPr lang="fr-FR" smtClean="0"/>
              <a:t>23/07/2025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3552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3552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New Approaches for Resource Allocation in Future Communication Networks using NOMA and UAVs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30919" y="917575"/>
            <a:ext cx="9525000" cy="3852000"/>
          </a:xfrm>
        </p:spPr>
        <p:txBody>
          <a:bodyPr anchor="ctr" anchorCtr="0"/>
          <a:lstStyle>
            <a:lvl1pPr algn="r">
              <a:defRPr sz="3400" b="0" cap="all">
                <a:solidFill>
                  <a:schemeClr val="bg1"/>
                </a:solidFill>
              </a:defRPr>
            </a:lvl1pPr>
            <a:lvl2pPr algn="r">
              <a:defRPr sz="340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Chapitre</a:t>
            </a:r>
          </a:p>
        </p:txBody>
      </p:sp>
      <p:pic>
        <p:nvPicPr>
          <p:cNvPr id="17" name="Image 9" descr="logo_couv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5540400"/>
            <a:ext cx="1198800" cy="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7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1830918" y="1"/>
            <a:ext cx="10375900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gray">
          <a:xfrm>
            <a:off x="1" y="3201988"/>
            <a:ext cx="6718300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353485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FA1E8142-F061-4EDC-AC6F-BBE128B517D2}" type="datetime1">
              <a:rPr lang="fr-FR" smtClean="0"/>
              <a:t>23/07/2025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3552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3552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New Approaches for Resource Allocation in Future Communication Networks using NOMA and UAVs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808384" y="1264568"/>
            <a:ext cx="4055533" cy="4896544"/>
          </a:xfrm>
        </p:spPr>
        <p:txBody>
          <a:bodyPr anchor="t" anchorCtr="0"/>
          <a:lstStyle>
            <a:lvl1pPr marL="342900" indent="-342900" algn="l">
              <a:spcBef>
                <a:spcPts val="24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650" b="1" cap="all">
                <a:solidFill>
                  <a:schemeClr val="bg2"/>
                </a:solidFill>
              </a:defRPr>
            </a:lvl1pPr>
            <a:lvl2pPr marL="342000" indent="0" algn="l">
              <a:lnSpc>
                <a:spcPct val="130000"/>
              </a:lnSpc>
              <a:defRPr sz="12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1.1 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823385" y="843733"/>
            <a:ext cx="3544424" cy="453603"/>
          </a:xfrm>
        </p:spPr>
        <p:txBody>
          <a:bodyPr/>
          <a:lstStyle>
            <a:lvl1pPr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4" name="Image 9" descr="logo_couv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5540400"/>
            <a:ext cx="1198800" cy="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7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0176001" y="312994"/>
            <a:ext cx="1399119" cy="404812"/>
          </a:xfrm>
          <a:prstGeom prst="rect">
            <a:avLst/>
          </a:prstGeom>
        </p:spPr>
        <p:txBody>
          <a:bodyPr/>
          <a:lstStyle/>
          <a:p>
            <a:fld id="{340BB21B-9BEF-40D7-A347-5FAA069EF9D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216" y="540600"/>
            <a:ext cx="9360000" cy="36812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17800213-3316-4593-BC45-2FE9E3D9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3092" y="6324600"/>
            <a:ext cx="3168000" cy="360000"/>
          </a:xfrm>
        </p:spPr>
        <p:txBody>
          <a:bodyPr/>
          <a:lstStyle/>
          <a:p>
            <a:r>
              <a:rPr lang="fr-FR" dirty="0"/>
              <a:t>28/03/2022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95D5F24F-6DF3-4B8D-B952-8031BE2D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0697" y="6324600"/>
            <a:ext cx="3168000" cy="360000"/>
          </a:xfrm>
        </p:spPr>
        <p:txBody>
          <a:bodyPr/>
          <a:lstStyle/>
          <a:p>
            <a:r>
              <a:rPr lang="en-US" sz="800" dirty="0"/>
              <a:t>Multi-User Angle-Domain Beamforming and Non-Orthogonal Multiple Access for Millimeter-Wave Massive MIMO Systems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A266F26-A048-4065-AD87-F746FFFCE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40"/>
          <a:stretch/>
        </p:blipFill>
        <p:spPr>
          <a:xfrm>
            <a:off x="1447800" y="6282692"/>
            <a:ext cx="491865" cy="5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0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21FB8E3-E13D-4D2D-B725-C28AC932F4F7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New Approaches for Resource Allocation in Future Communication Networks using NOMA and UAVs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0485399" y="260648"/>
            <a:ext cx="870520" cy="404812"/>
          </a:xfrm>
          <a:prstGeom prst="rect">
            <a:avLst/>
          </a:prstGeom>
        </p:spPr>
        <p:txBody>
          <a:bodyPr/>
          <a:lstStyle/>
          <a:p>
            <a:fld id="{340BB21B-9BEF-40D7-A347-5FAA069EF9D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216" y="540600"/>
            <a:ext cx="9360000" cy="36812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823384" y="1408114"/>
            <a:ext cx="5040000" cy="4397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6315919" y="1408114"/>
            <a:ext cx="5040000" cy="4397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76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A8EF6BD-4B7A-4662-A17C-7FAAFA4C707D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New Approaches for Resource Allocation in Future Communication Networks using NOMA and UAVs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0485399" y="260648"/>
            <a:ext cx="870520" cy="404812"/>
          </a:xfrm>
          <a:prstGeom prst="rect">
            <a:avLst/>
          </a:prstGeom>
        </p:spPr>
        <p:txBody>
          <a:bodyPr/>
          <a:lstStyle/>
          <a:p>
            <a:fld id="{340BB21B-9BEF-40D7-A347-5FAA069EF9D6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216" y="540600"/>
            <a:ext cx="9360000" cy="36812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823384" y="1408114"/>
            <a:ext cx="5040000" cy="4397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6315919" y="1408114"/>
            <a:ext cx="5040000" cy="4397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0410317" y="6061075"/>
            <a:ext cx="945600" cy="3852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346967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D9E0A5E-00D7-458B-B831-13DD99C1E15C}" type="datetime1">
              <a:rPr lang="fr-FR" smtClean="0"/>
              <a:t>23/07/2025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10224459" y="260648"/>
            <a:ext cx="1131460" cy="404812"/>
          </a:xfrm>
          <a:prstGeom prst="rect">
            <a:avLst/>
          </a:prstGeom>
        </p:spPr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New Approaches for Resource Allocation in Future Communication Networks using NOMA and UAVs</a:t>
            </a:r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16001" y="1408113"/>
            <a:ext cx="4115833" cy="2533650"/>
          </a:xfrm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85216" y="540600"/>
            <a:ext cx="9360000" cy="36812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5312834" y="1408114"/>
            <a:ext cx="6043084" cy="4397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0410317" y="6061075"/>
            <a:ext cx="945600" cy="3852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8372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0"/>
            <a:ext cx="12192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ysClr val="windowText" lastClr="000000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84247" y="1"/>
            <a:ext cx="9352616" cy="515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Chapitre 0 :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823384" y="1408114"/>
            <a:ext cx="10532533" cy="4081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923092" y="6324600"/>
            <a:ext cx="316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ysClr val="windowText" lastClr="000000"/>
                </a:solidFill>
              </a:defRPr>
            </a:lvl1pPr>
          </a:lstStyle>
          <a:p>
            <a:fld id="{AE03EF4A-63A1-4D44-9C6D-6EE3D8F8A39D}" type="datetime1">
              <a:rPr lang="fr-FR" smtClean="0"/>
              <a:t>23/07/2025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370697" y="6324600"/>
            <a:ext cx="316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cap="none" baseline="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New Approaches for Resource Allocation in Future Communication Networks using NOMA and UAVs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586720" y="315346"/>
            <a:ext cx="160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0BB21B-9BEF-40D7-A347-5FAA069EF9D6}" type="slidenum">
              <a:rPr lang="fr-FR" sz="2000" smtClean="0">
                <a:solidFill>
                  <a:srgbClr val="3C6E46"/>
                </a:solidFill>
              </a:rPr>
              <a:pPr/>
              <a:t>‹#›</a:t>
            </a:fld>
            <a:r>
              <a:rPr lang="fr-FR" sz="2000" dirty="0">
                <a:solidFill>
                  <a:srgbClr val="3C6E46"/>
                </a:solidFill>
              </a:rPr>
              <a:t>/54</a:t>
            </a:r>
            <a:endParaRPr lang="en-US" sz="2000" dirty="0">
              <a:solidFill>
                <a:srgbClr val="3C6E46"/>
              </a:solidFill>
            </a:endParaRPr>
          </a:p>
        </p:txBody>
      </p:sp>
      <p:pic>
        <p:nvPicPr>
          <p:cNvPr id="10" name="Image 8" descr="logo_couv_1.pd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84247" y="6291072"/>
            <a:ext cx="856800" cy="504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4" r:id="rId3"/>
    <p:sldLayoutId id="2147483675" r:id="rId4"/>
    <p:sldLayoutId id="2147483670" r:id="rId5"/>
    <p:sldLayoutId id="2147483669" r:id="rId6"/>
    <p:sldLayoutId id="2147483671" r:id="rId7"/>
    <p:sldLayoutId id="2147483673" r:id="rId8"/>
    <p:sldLayoutId id="2147483672" r:id="rId9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200" b="1" kern="1200" cap="all" baseline="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2000" b="0" kern="1200" cap="none" baseline="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900" b="1" kern="1200" cap="none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800" kern="1200" cap="none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80000"/>
        <a:buFont typeface="Arial" panose="020B0604020202020204" pitchFamily="34" charset="0"/>
        <a:buChar char="►"/>
        <a:defRPr sz="1800" kern="1200" cap="none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-"/>
        <a:defRPr sz="1800" kern="1200" cap="none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diagramLayout" Target="../diagrams/layout9.xml"/><Relationship Id="rId18" Type="http://schemas.openxmlformats.org/officeDocument/2006/relationships/image" Target="../media/image39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10.xml"/><Relationship Id="rId12" Type="http://schemas.openxmlformats.org/officeDocument/2006/relationships/diagramData" Target="../diagrams/data9.xml"/><Relationship Id="rId17" Type="http://schemas.openxmlformats.org/officeDocument/2006/relationships/image" Target="../media/image38.png"/><Relationship Id="rId2" Type="http://schemas.openxmlformats.org/officeDocument/2006/relationships/tags" Target="../tags/tag11.xml"/><Relationship Id="rId16" Type="http://schemas.microsoft.com/office/2007/relationships/diagramDrawing" Target="../diagrams/drawing9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7.png"/><Relationship Id="rId5" Type="http://schemas.openxmlformats.org/officeDocument/2006/relationships/tags" Target="../tags/tag14.xml"/><Relationship Id="rId15" Type="http://schemas.openxmlformats.org/officeDocument/2006/relationships/diagramColors" Target="../diagrams/colors9.xml"/><Relationship Id="rId10" Type="http://schemas.openxmlformats.org/officeDocument/2006/relationships/image" Target="../media/image36.png"/><Relationship Id="rId19" Type="http://schemas.openxmlformats.org/officeDocument/2006/relationships/image" Target="../media/image26.png"/><Relationship Id="rId4" Type="http://schemas.openxmlformats.org/officeDocument/2006/relationships/tags" Target="../tags/tag13.xml"/><Relationship Id="rId9" Type="http://schemas.openxmlformats.org/officeDocument/2006/relationships/image" Target="../media/image340.png"/><Relationship Id="rId1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43.jpe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42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diagramColors" Target="../diagrams/colors14.xml"/><Relationship Id="rId3" Type="http://schemas.openxmlformats.org/officeDocument/2006/relationships/tags" Target="../tags/tag17.xml"/><Relationship Id="rId7" Type="http://schemas.openxmlformats.org/officeDocument/2006/relationships/image" Target="../media/image46.png"/><Relationship Id="rId12" Type="http://schemas.openxmlformats.org/officeDocument/2006/relationships/diagramQuickStyle" Target="../diagrams/quickStyle14.xml"/><Relationship Id="rId17" Type="http://schemas.openxmlformats.org/officeDocument/2006/relationships/image" Target="../media/image480.png"/><Relationship Id="rId2" Type="http://schemas.openxmlformats.org/officeDocument/2006/relationships/tags" Target="../tags/tag16.xml"/><Relationship Id="rId16" Type="http://schemas.openxmlformats.org/officeDocument/2006/relationships/image" Target="../media/image49.png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11" Type="http://schemas.openxmlformats.org/officeDocument/2006/relationships/diagramLayout" Target="../diagrams/layout14.xml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461.png"/><Relationship Id="rId10" Type="http://schemas.openxmlformats.org/officeDocument/2006/relationships/diagramData" Target="../diagrams/data14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8.png"/><Relationship Id="rId14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diagramQuickStyle" Target="../diagrams/quickStyle15.xml"/><Relationship Id="rId18" Type="http://schemas.openxmlformats.org/officeDocument/2006/relationships/image" Target="../media/image53.png"/><Relationship Id="rId3" Type="http://schemas.openxmlformats.org/officeDocument/2006/relationships/tags" Target="../tags/tag20.xml"/><Relationship Id="rId21" Type="http://schemas.openxmlformats.org/officeDocument/2006/relationships/image" Target="../media/image60.png"/><Relationship Id="rId7" Type="http://schemas.openxmlformats.org/officeDocument/2006/relationships/notesSlide" Target="../notesSlides/notesSlide16.xml"/><Relationship Id="rId12" Type="http://schemas.openxmlformats.org/officeDocument/2006/relationships/diagramLayout" Target="../diagrams/layout15.xml"/><Relationship Id="rId17" Type="http://schemas.openxmlformats.org/officeDocument/2006/relationships/image" Target="../media/image52.png"/><Relationship Id="rId2" Type="http://schemas.openxmlformats.org/officeDocument/2006/relationships/tags" Target="../tags/tag19.xml"/><Relationship Id="rId16" Type="http://schemas.openxmlformats.org/officeDocument/2006/relationships/image" Target="../media/image450.png"/><Relationship Id="rId20" Type="http://schemas.openxmlformats.org/officeDocument/2006/relationships/image" Target="../media/image55.png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3.xml"/><Relationship Id="rId11" Type="http://schemas.openxmlformats.org/officeDocument/2006/relationships/diagramData" Target="../diagrams/data15.xml"/><Relationship Id="rId5" Type="http://schemas.openxmlformats.org/officeDocument/2006/relationships/tags" Target="../tags/tag22.xml"/><Relationship Id="rId15" Type="http://schemas.microsoft.com/office/2007/relationships/diagramDrawing" Target="../diagrams/drawing15.xml"/><Relationship Id="rId10" Type="http://schemas.openxmlformats.org/officeDocument/2006/relationships/image" Target="../media/image51.png"/><Relationship Id="rId19" Type="http://schemas.openxmlformats.org/officeDocument/2006/relationships/image" Target="../media/image54.png"/><Relationship Id="rId4" Type="http://schemas.openxmlformats.org/officeDocument/2006/relationships/tags" Target="../tags/tag21.xml"/><Relationship Id="rId9" Type="http://schemas.openxmlformats.org/officeDocument/2006/relationships/image" Target="../media/image47.jpeg"/><Relationship Id="rId14" Type="http://schemas.openxmlformats.org/officeDocument/2006/relationships/diagramColors" Target="../diagrams/colors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image" Target="../media/image58.png"/><Relationship Id="rId3" Type="http://schemas.openxmlformats.org/officeDocument/2006/relationships/tags" Target="../tags/tag25.xml"/><Relationship Id="rId7" Type="http://schemas.openxmlformats.org/officeDocument/2006/relationships/diagramLayout" Target="../diagrams/layout16.xml"/><Relationship Id="rId12" Type="http://schemas.openxmlformats.org/officeDocument/2006/relationships/image" Target="../media/image5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diagramData" Target="../diagrams/data16.xml"/><Relationship Id="rId11" Type="http://schemas.openxmlformats.org/officeDocument/2006/relationships/image" Target="../media/image56.png"/><Relationship Id="rId5" Type="http://schemas.openxmlformats.org/officeDocument/2006/relationships/notesSlide" Target="../notesSlides/notesSlide17.xml"/><Relationship Id="rId10" Type="http://schemas.microsoft.com/office/2007/relationships/diagramDrawing" Target="../diagrams/drawing16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61.png"/><Relationship Id="rId3" Type="http://schemas.openxmlformats.org/officeDocument/2006/relationships/tags" Target="../tags/tag28.xml"/><Relationship Id="rId7" Type="http://schemas.openxmlformats.org/officeDocument/2006/relationships/diagramData" Target="../diagrams/data17.xml"/><Relationship Id="rId12" Type="http://schemas.openxmlformats.org/officeDocument/2006/relationships/image" Target="../media/image59.png"/><Relationship Id="rId2" Type="http://schemas.openxmlformats.org/officeDocument/2006/relationships/tags" Target="../tags/tag27.xml"/><Relationship Id="rId16" Type="http://schemas.openxmlformats.org/officeDocument/2006/relationships/image" Target="../media/image650.png"/><Relationship Id="rId1" Type="http://schemas.openxmlformats.org/officeDocument/2006/relationships/tags" Target="../tags/tag26.xml"/><Relationship Id="rId6" Type="http://schemas.openxmlformats.org/officeDocument/2006/relationships/notesSlide" Target="../notesSlides/notesSlide18.xml"/><Relationship Id="rId11" Type="http://schemas.microsoft.com/office/2007/relationships/diagramDrawing" Target="../diagrams/drawing17.xml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63.png"/><Relationship Id="rId10" Type="http://schemas.openxmlformats.org/officeDocument/2006/relationships/diagramColors" Target="../diagrams/colors17.xml"/><Relationship Id="rId4" Type="http://schemas.openxmlformats.org/officeDocument/2006/relationships/tags" Target="../tags/tag29.xml"/><Relationship Id="rId9" Type="http://schemas.openxmlformats.org/officeDocument/2006/relationships/diagramQuickStyle" Target="../diagrams/quickStyle17.xml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13" Type="http://schemas.openxmlformats.org/officeDocument/2006/relationships/image" Target="../media/image65.jpg"/><Relationship Id="rId18" Type="http://schemas.openxmlformats.org/officeDocument/2006/relationships/image" Target="../media/image69.png"/><Relationship Id="rId3" Type="http://schemas.openxmlformats.org/officeDocument/2006/relationships/tags" Target="../tags/tag32.xml"/><Relationship Id="rId7" Type="http://schemas.openxmlformats.org/officeDocument/2006/relationships/diagramLayout" Target="../diagrams/layout18.xml"/><Relationship Id="rId12" Type="http://schemas.openxmlformats.org/officeDocument/2006/relationships/image" Target="../media/image64.png"/><Relationship Id="rId17" Type="http://schemas.openxmlformats.org/officeDocument/2006/relationships/image" Target="../media/image670.png"/><Relationship Id="rId2" Type="http://schemas.openxmlformats.org/officeDocument/2006/relationships/tags" Target="../tags/tag31.xml"/><Relationship Id="rId16" Type="http://schemas.openxmlformats.org/officeDocument/2006/relationships/image" Target="../media/image67.png"/><Relationship Id="rId1" Type="http://schemas.openxmlformats.org/officeDocument/2006/relationships/tags" Target="../tags/tag30.xml"/><Relationship Id="rId6" Type="http://schemas.openxmlformats.org/officeDocument/2006/relationships/diagramData" Target="../diagrams/data18.xml"/><Relationship Id="rId11" Type="http://schemas.openxmlformats.org/officeDocument/2006/relationships/image" Target="../media/image68.png"/><Relationship Id="rId5" Type="http://schemas.openxmlformats.org/officeDocument/2006/relationships/notesSlide" Target="../notesSlides/notesSlide19.xml"/><Relationship Id="rId15" Type="http://schemas.openxmlformats.org/officeDocument/2006/relationships/image" Target="../media/image66.png"/><Relationship Id="rId10" Type="http://schemas.microsoft.com/office/2007/relationships/diagramDrawing" Target="../diagrams/drawing18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18.xml"/><Relationship Id="rId14" Type="http://schemas.openxmlformats.org/officeDocument/2006/relationships/image" Target="../media/image6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75.pn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73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diagramColors" Target="../diagrams/colors20.xml"/><Relationship Id="rId3" Type="http://schemas.openxmlformats.org/officeDocument/2006/relationships/tags" Target="../tags/tag35.xml"/><Relationship Id="rId7" Type="http://schemas.openxmlformats.org/officeDocument/2006/relationships/image" Target="../media/image71.png"/><Relationship Id="rId12" Type="http://schemas.openxmlformats.org/officeDocument/2006/relationships/diagramQuickStyle" Target="../diagrams/quickStyle20.xml"/><Relationship Id="rId2" Type="http://schemas.openxmlformats.org/officeDocument/2006/relationships/tags" Target="../tags/tag34.xml"/><Relationship Id="rId16" Type="http://schemas.openxmlformats.org/officeDocument/2006/relationships/image" Target="../media/image78.png"/><Relationship Id="rId1" Type="http://schemas.openxmlformats.org/officeDocument/2006/relationships/tags" Target="../tags/tag33.xml"/><Relationship Id="rId6" Type="http://schemas.openxmlformats.org/officeDocument/2006/relationships/notesSlide" Target="../notesSlides/notesSlide21.xml"/><Relationship Id="rId11" Type="http://schemas.openxmlformats.org/officeDocument/2006/relationships/diagramLayout" Target="../diagrams/layout20.xml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77.png"/><Relationship Id="rId10" Type="http://schemas.openxmlformats.org/officeDocument/2006/relationships/diagramData" Target="../diagrams/data20.xml"/><Relationship Id="rId4" Type="http://schemas.openxmlformats.org/officeDocument/2006/relationships/tags" Target="../tags/tag36.xml"/><Relationship Id="rId9" Type="http://schemas.openxmlformats.org/officeDocument/2006/relationships/image" Target="../media/image76.png"/><Relationship Id="rId14" Type="http://schemas.microsoft.com/office/2007/relationships/diagramDrawing" Target="../diagrams/drawing20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diagramColors" Target="../diagrams/colors21.xml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1.xml"/><Relationship Id="rId11" Type="http://schemas.openxmlformats.org/officeDocument/2006/relationships/image" Target="../media/image810.png"/><Relationship Id="rId5" Type="http://schemas.openxmlformats.org/officeDocument/2006/relationships/diagramLayout" Target="../diagrams/layout21.xml"/><Relationship Id="rId10" Type="http://schemas.openxmlformats.org/officeDocument/2006/relationships/image" Target="../media/image800.png"/><Relationship Id="rId4" Type="http://schemas.openxmlformats.org/officeDocument/2006/relationships/diagramData" Target="../diagrams/data21.xml"/><Relationship Id="rId9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13" Type="http://schemas.openxmlformats.org/officeDocument/2006/relationships/image" Target="../media/image88.png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22.xml"/><Relationship Id="rId12" Type="http://schemas.openxmlformats.org/officeDocument/2006/relationships/image" Target="../media/image860.png"/><Relationship Id="rId17" Type="http://schemas.openxmlformats.org/officeDocument/2006/relationships/image" Target="../media/image8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1.png"/><Relationship Id="rId1" Type="http://schemas.openxmlformats.org/officeDocument/2006/relationships/tags" Target="../tags/tag37.xml"/><Relationship Id="rId6" Type="http://schemas.openxmlformats.org/officeDocument/2006/relationships/diagramQuickStyle" Target="../diagrams/quickStyle22.xml"/><Relationship Id="rId11" Type="http://schemas.openxmlformats.org/officeDocument/2006/relationships/image" Target="../media/image82.png"/><Relationship Id="rId5" Type="http://schemas.openxmlformats.org/officeDocument/2006/relationships/diagramLayout" Target="../diagrams/layout22.xml"/><Relationship Id="rId15" Type="http://schemas.openxmlformats.org/officeDocument/2006/relationships/image" Target="../media/image90.png"/><Relationship Id="rId10" Type="http://schemas.openxmlformats.org/officeDocument/2006/relationships/image" Target="../media/image81.jpg"/><Relationship Id="rId4" Type="http://schemas.openxmlformats.org/officeDocument/2006/relationships/diagramData" Target="../diagrams/data22.xml"/><Relationship Id="rId9" Type="http://schemas.openxmlformats.org/officeDocument/2006/relationships/image" Target="../media/image80.jpg"/><Relationship Id="rId1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5.xml"/><Relationship Id="rId11" Type="http://schemas.openxmlformats.org/officeDocument/2006/relationships/image" Target="../media/image85.png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430.png"/><Relationship Id="rId4" Type="http://schemas.openxmlformats.org/officeDocument/2006/relationships/diagramLayout" Target="../diagrams/layout25.xml"/><Relationship Id="rId9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7.xml"/><Relationship Id="rId11" Type="http://schemas.openxmlformats.org/officeDocument/2006/relationships/image" Target="../media/image470.png"/><Relationship Id="rId5" Type="http://schemas.openxmlformats.org/officeDocument/2006/relationships/diagramQuickStyle" Target="../diagrams/quickStyle27.xml"/><Relationship Id="rId10" Type="http://schemas.openxmlformats.org/officeDocument/2006/relationships/image" Target="../media/image460.png"/><Relationship Id="rId4" Type="http://schemas.openxmlformats.org/officeDocument/2006/relationships/diagramLayout" Target="../diagrams/layout27.xml"/><Relationship Id="rId9" Type="http://schemas.openxmlformats.org/officeDocument/2006/relationships/image" Target="../media/image8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690.png"/><Relationship Id="rId18" Type="http://schemas.openxmlformats.org/officeDocument/2006/relationships/image" Target="../media/image930.png"/><Relationship Id="rId3" Type="http://schemas.openxmlformats.org/officeDocument/2006/relationships/diagramData" Target="../diagrams/data28.xml"/><Relationship Id="rId21" Type="http://schemas.openxmlformats.org/officeDocument/2006/relationships/image" Target="../media/image113.png"/><Relationship Id="rId7" Type="http://schemas.microsoft.com/office/2007/relationships/diagramDrawing" Target="../diagrams/drawing28.xml"/><Relationship Id="rId12" Type="http://schemas.openxmlformats.org/officeDocument/2006/relationships/image" Target="../media/image910.png"/><Relationship Id="rId17" Type="http://schemas.openxmlformats.org/officeDocument/2006/relationships/image" Target="../media/image730.png"/><Relationship Id="rId2" Type="http://schemas.openxmlformats.org/officeDocument/2006/relationships/notesSlide" Target="../notesSlides/notesSlide29.xml"/><Relationship Id="rId20" Type="http://schemas.openxmlformats.org/officeDocument/2006/relationships/image" Target="../media/image95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8.xml"/><Relationship Id="rId11" Type="http://schemas.openxmlformats.org/officeDocument/2006/relationships/image" Target="../media/image111.png"/><Relationship Id="rId5" Type="http://schemas.openxmlformats.org/officeDocument/2006/relationships/diagramQuickStyle" Target="../diagrams/quickStyle28.xml"/><Relationship Id="rId15" Type="http://schemas.openxmlformats.org/officeDocument/2006/relationships/image" Target="../media/image710.png"/><Relationship Id="rId10" Type="http://schemas.openxmlformats.org/officeDocument/2006/relationships/image" Target="../media/image500.png"/><Relationship Id="rId19" Type="http://schemas.openxmlformats.org/officeDocument/2006/relationships/image" Target="../media/image850.png"/><Relationship Id="rId4" Type="http://schemas.openxmlformats.org/officeDocument/2006/relationships/diagramLayout" Target="../diagrams/layout28.xml"/><Relationship Id="rId9" Type="http://schemas.openxmlformats.org/officeDocument/2006/relationships/image" Target="../media/image840.png"/><Relationship Id="rId14" Type="http://schemas.openxmlformats.org/officeDocument/2006/relationships/image" Target="../media/image700.png"/><Relationship Id="rId22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13" Type="http://schemas.openxmlformats.org/officeDocument/2006/relationships/image" Target="../media/image103.png"/><Relationship Id="rId18" Type="http://schemas.openxmlformats.org/officeDocument/2006/relationships/image" Target="../media/image96.png"/><Relationship Id="rId3" Type="http://schemas.openxmlformats.org/officeDocument/2006/relationships/notesSlide" Target="../notesSlides/notesSlide30.xml"/><Relationship Id="rId7" Type="http://schemas.openxmlformats.org/officeDocument/2006/relationships/diagramLayout" Target="../diagrams/layout29.xml"/><Relationship Id="rId17" Type="http://schemas.openxmlformats.org/officeDocument/2006/relationships/image" Target="../media/image920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5.png"/><Relationship Id="rId20" Type="http://schemas.openxmlformats.org/officeDocument/2006/relationships/image" Target="../media/image98.png"/><Relationship Id="rId1" Type="http://schemas.openxmlformats.org/officeDocument/2006/relationships/tags" Target="../tags/tag38.xml"/><Relationship Id="rId6" Type="http://schemas.openxmlformats.org/officeDocument/2006/relationships/diagramData" Target="../diagrams/data29.xml"/><Relationship Id="rId11" Type="http://schemas.openxmlformats.org/officeDocument/2006/relationships/image" Target="../media/image92.png"/><Relationship Id="rId5" Type="http://schemas.openxmlformats.org/officeDocument/2006/relationships/image" Target="../media/image88.jpeg"/><Relationship Id="rId15" Type="http://schemas.openxmlformats.org/officeDocument/2006/relationships/image" Target="../media/image94.png"/><Relationship Id="rId10" Type="http://schemas.microsoft.com/office/2007/relationships/diagramDrawing" Target="../diagrams/drawing29.xml"/><Relationship Id="rId19" Type="http://schemas.openxmlformats.org/officeDocument/2006/relationships/image" Target="../media/image97.png"/><Relationship Id="rId4" Type="http://schemas.openxmlformats.org/officeDocument/2006/relationships/image" Target="../media/image87.jpeg"/><Relationship Id="rId9" Type="http://schemas.openxmlformats.org/officeDocument/2006/relationships/diagramColors" Target="../diagrams/colors29.xml"/><Relationship Id="rId1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50.png"/><Relationship Id="rId3" Type="http://schemas.openxmlformats.org/officeDocument/2006/relationships/image" Target="../media/image99.png"/><Relationship Id="rId21" Type="http://schemas.openxmlformats.org/officeDocument/2006/relationships/diagramQuickStyle" Target="../diagrams/quickStyle30.xml"/><Relationship Id="rId2" Type="http://schemas.openxmlformats.org/officeDocument/2006/relationships/notesSlide" Target="../notesSlides/notesSlide31.xml"/><Relationship Id="rId20" Type="http://schemas.openxmlformats.org/officeDocument/2006/relationships/diagramLayout" Target="../diagrams/layout30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980.png"/><Relationship Id="rId23" Type="http://schemas.microsoft.com/office/2007/relationships/diagramDrawing" Target="../diagrams/drawing30.xml"/><Relationship Id="rId19" Type="http://schemas.openxmlformats.org/officeDocument/2006/relationships/diagramData" Target="../diagrams/data30.xml"/><Relationship Id="rId4" Type="http://schemas.openxmlformats.org/officeDocument/2006/relationships/image" Target="../media/image952.png"/><Relationship Id="rId22" Type="http://schemas.openxmlformats.org/officeDocument/2006/relationships/diagramColors" Target="../diagrams/colors30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notesSlide" Target="../notesSlides/notesSlide32.xml"/><Relationship Id="rId7" Type="http://schemas.openxmlformats.org/officeDocument/2006/relationships/diagramColors" Target="../diagrams/colors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6" Type="http://schemas.openxmlformats.org/officeDocument/2006/relationships/diagramQuickStyle" Target="../diagrams/quickStyle31.xml"/><Relationship Id="rId11" Type="http://schemas.openxmlformats.org/officeDocument/2006/relationships/image" Target="../media/image1000.png"/><Relationship Id="rId5" Type="http://schemas.openxmlformats.org/officeDocument/2006/relationships/diagramLayout" Target="../diagrams/layout31.xml"/><Relationship Id="rId10" Type="http://schemas.openxmlformats.org/officeDocument/2006/relationships/image" Target="../media/image101.png"/><Relationship Id="rId4" Type="http://schemas.openxmlformats.org/officeDocument/2006/relationships/diagramData" Target="../diagrams/data31.xml"/><Relationship Id="rId9" Type="http://schemas.openxmlformats.org/officeDocument/2006/relationships/image" Target="../media/image10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diagramColors" Target="../diagrams/colors32.xml"/><Relationship Id="rId3" Type="http://schemas.openxmlformats.org/officeDocument/2006/relationships/image" Target="../media/image1010.png"/><Relationship Id="rId7" Type="http://schemas.openxmlformats.org/officeDocument/2006/relationships/image" Target="../media/image107.png"/><Relationship Id="rId12" Type="http://schemas.openxmlformats.org/officeDocument/2006/relationships/diagramQuickStyle" Target="../diagrams/quickStyle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11" Type="http://schemas.openxmlformats.org/officeDocument/2006/relationships/diagramLayout" Target="../diagrams/layout32.xml"/><Relationship Id="rId5" Type="http://schemas.openxmlformats.org/officeDocument/2006/relationships/image" Target="../media/image109.png"/><Relationship Id="rId10" Type="http://schemas.openxmlformats.org/officeDocument/2006/relationships/diagramData" Target="../diagrams/data32.xml"/><Relationship Id="rId4" Type="http://schemas.openxmlformats.org/officeDocument/2006/relationships/image" Target="../media/image102.png"/><Relationship Id="rId9" Type="http://schemas.openxmlformats.org/officeDocument/2006/relationships/image" Target="../media/image110.png"/><Relationship Id="rId14" Type="http://schemas.microsoft.com/office/2007/relationships/diagramDrawing" Target="../diagrams/drawing3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102.jpeg"/><Relationship Id="rId7" Type="http://schemas.openxmlformats.org/officeDocument/2006/relationships/diagramColors" Target="../diagrams/colors33.xml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3.xml"/><Relationship Id="rId11" Type="http://schemas.openxmlformats.org/officeDocument/2006/relationships/image" Target="../media/image119.png"/><Relationship Id="rId5" Type="http://schemas.openxmlformats.org/officeDocument/2006/relationships/diagramLayout" Target="../diagrams/layout33.xml"/><Relationship Id="rId15" Type="http://schemas.openxmlformats.org/officeDocument/2006/relationships/image" Target="../media/image114.png"/><Relationship Id="rId10" Type="http://schemas.openxmlformats.org/officeDocument/2006/relationships/image" Target="../media/image106.png"/><Relationship Id="rId4" Type="http://schemas.openxmlformats.org/officeDocument/2006/relationships/diagramData" Target="../diagrams/data33.xml"/><Relationship Id="rId9" Type="http://schemas.openxmlformats.org/officeDocument/2006/relationships/image" Target="../media/image117.png"/><Relationship Id="rId14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115.jpg"/><Relationship Id="rId7" Type="http://schemas.openxmlformats.org/officeDocument/2006/relationships/diagramColors" Target="../diagrams/colors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4.xml"/><Relationship Id="rId11" Type="http://schemas.openxmlformats.org/officeDocument/2006/relationships/image" Target="../media/image114.png"/><Relationship Id="rId5" Type="http://schemas.openxmlformats.org/officeDocument/2006/relationships/diagramLayout" Target="../diagrams/layout34.xml"/><Relationship Id="rId10" Type="http://schemas.openxmlformats.org/officeDocument/2006/relationships/image" Target="../media/image117.png"/><Relationship Id="rId4" Type="http://schemas.openxmlformats.org/officeDocument/2006/relationships/diagramData" Target="../diagrams/data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4.png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6.jpeg"/><Relationship Id="rId7" Type="http://schemas.openxmlformats.org/officeDocument/2006/relationships/diagramData" Target="../diagrams/data4.xm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microsoft.com/office/2007/relationships/diagramDrawing" Target="../diagrams/drawing4.xml"/><Relationship Id="rId5" Type="http://schemas.openxmlformats.org/officeDocument/2006/relationships/image" Target="../media/image18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5.jp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4.jpg"/><Relationship Id="rId4" Type="http://schemas.openxmlformats.org/officeDocument/2006/relationships/diagramData" Target="../diagrams/data7.xml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7.png"/><Relationship Id="rId18" Type="http://schemas.openxmlformats.org/officeDocument/2006/relationships/diagramData" Target="../diagrams/data8.xml"/><Relationship Id="rId26" Type="http://schemas.openxmlformats.org/officeDocument/2006/relationships/image" Target="../media/image31.png"/><Relationship Id="rId3" Type="http://schemas.openxmlformats.org/officeDocument/2006/relationships/tags" Target="../tags/tag3.xml"/><Relationship Id="rId21" Type="http://schemas.openxmlformats.org/officeDocument/2006/relationships/diagramColors" Target="../diagrams/colors8.xml"/><Relationship Id="rId7" Type="http://schemas.openxmlformats.org/officeDocument/2006/relationships/tags" Target="../tags/tag7.xml"/><Relationship Id="rId12" Type="http://schemas.openxmlformats.org/officeDocument/2006/relationships/image" Target="../media/image26.png"/><Relationship Id="rId17" Type="http://schemas.openxmlformats.org/officeDocument/2006/relationships/image" Target="../media/image260.png"/><Relationship Id="rId25" Type="http://schemas.openxmlformats.org/officeDocument/2006/relationships/image" Target="../media/image30.png"/><Relationship Id="rId2" Type="http://schemas.openxmlformats.org/officeDocument/2006/relationships/tags" Target="../tags/tag2.xml"/><Relationship Id="rId20" Type="http://schemas.openxmlformats.org/officeDocument/2006/relationships/diagramQuickStyle" Target="../diagrams/quickStyle8.xml"/><Relationship Id="rId29" Type="http://schemas.openxmlformats.org/officeDocument/2006/relationships/image" Target="../media/image3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9.xml"/><Relationship Id="rId24" Type="http://schemas.openxmlformats.org/officeDocument/2006/relationships/image" Target="../media/image29.png"/><Relationship Id="rId5" Type="http://schemas.openxmlformats.org/officeDocument/2006/relationships/tags" Target="../tags/tag5.xm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slideLayout" Target="../slideLayouts/slideLayout3.xml"/><Relationship Id="rId19" Type="http://schemas.openxmlformats.org/officeDocument/2006/relationships/diagramLayout" Target="../diagrams/layout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8.jpeg"/><Relationship Id="rId22" Type="http://schemas.microsoft.com/office/2007/relationships/diagramDrawing" Target="../diagrams/drawing8.xml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56F5A-11CA-4C14-A380-12677AEE3968}"/>
              </a:ext>
            </a:extLst>
          </p:cNvPr>
          <p:cNvSpPr txBox="1">
            <a:spLocks/>
          </p:cNvSpPr>
          <p:nvPr/>
        </p:nvSpPr>
        <p:spPr>
          <a:xfrm>
            <a:off x="892655" y="2250770"/>
            <a:ext cx="10406689" cy="122516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 kern="1200" cap="all" baseline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0" cap="none" dirty="0"/>
              <a:t>Multi-User Angle-Domain Beamforming and Non-Orthogonal Multiple Access for Millimeter-Wave Massive MIMO Systems</a:t>
            </a:r>
            <a:endParaRPr lang="en-US" sz="2800" b="0" cap="none" dirty="0">
              <a:ea typeface="+mj-lt"/>
              <a:cs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AF3DF5-0415-4E74-91E4-ACA7AF0FF9CE}"/>
              </a:ext>
            </a:extLst>
          </p:cNvPr>
          <p:cNvSpPr txBox="1"/>
          <p:nvPr/>
        </p:nvSpPr>
        <p:spPr>
          <a:xfrm>
            <a:off x="3503654" y="3682515"/>
            <a:ext cx="518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Doctoral </a:t>
            </a:r>
            <a:r>
              <a:rPr lang="fr-FR" dirty="0" err="1">
                <a:latin typeface="+mj-lt"/>
              </a:rPr>
              <a:t>Thesis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Defense</a:t>
            </a:r>
            <a:r>
              <a:rPr lang="fr-FR" dirty="0">
                <a:latin typeface="+mj-lt"/>
              </a:rPr>
              <a:t> of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C542E-A439-40BE-B5E6-D5FD84F198CD}"/>
              </a:ext>
            </a:extLst>
          </p:cNvPr>
          <p:cNvSpPr/>
          <p:nvPr/>
        </p:nvSpPr>
        <p:spPr>
          <a:xfrm>
            <a:off x="4794959" y="4051847"/>
            <a:ext cx="2520241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Israa KHALED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8BFA9C4-042A-44F6-B90F-21059E3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190" y="177566"/>
            <a:ext cx="1641657" cy="966812"/>
          </a:xfrm>
          <a:prstGeom prst="rect">
            <a:avLst/>
          </a:prstGeom>
        </p:spPr>
      </p:pic>
      <p:pic>
        <p:nvPicPr>
          <p:cNvPr id="7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15B8C6-E018-46E3-BDCA-5C3AE163F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00" y="273578"/>
            <a:ext cx="1989000" cy="7467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25B743-EE99-4BFA-970E-C0DBB7FF46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3"/>
          <a:stretch/>
        </p:blipFill>
        <p:spPr>
          <a:xfrm>
            <a:off x="10515600" y="200827"/>
            <a:ext cx="996909" cy="14819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DACB27-C604-46B1-A0B8-576AAAE06E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19609"/>
            <a:ext cx="931076" cy="1152440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E786215-8D3A-4F08-A06D-204CEAD94A55}"/>
              </a:ext>
            </a:extLst>
          </p:cNvPr>
          <p:cNvCxnSpPr>
            <a:cxnSpLocks/>
          </p:cNvCxnSpPr>
          <p:nvPr/>
        </p:nvCxnSpPr>
        <p:spPr>
          <a:xfrm flipV="1">
            <a:off x="411053" y="3428103"/>
            <a:ext cx="11185019" cy="143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99E0185-74FC-4295-A0AF-54DA5B7B41FE}"/>
              </a:ext>
            </a:extLst>
          </p:cNvPr>
          <p:cNvCxnSpPr>
            <a:cxnSpLocks/>
          </p:cNvCxnSpPr>
          <p:nvPr/>
        </p:nvCxnSpPr>
        <p:spPr>
          <a:xfrm>
            <a:off x="411053" y="2057400"/>
            <a:ext cx="112148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au 6">
            <a:extLst>
              <a:ext uri="{FF2B5EF4-FFF2-40B4-BE49-F238E27FC236}">
                <a16:creationId xmlns:a16="http://schemas.microsoft.com/office/drawing/2014/main" id="{D14362F1-0C11-4A23-BF37-E7F64981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65288"/>
              </p:ext>
            </p:extLst>
          </p:nvPr>
        </p:nvGraphicFramePr>
        <p:xfrm>
          <a:off x="324265" y="4954099"/>
          <a:ext cx="60974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3063036020"/>
                    </a:ext>
                  </a:extLst>
                </a:gridCol>
                <a:gridCol w="2973224">
                  <a:extLst>
                    <a:ext uri="{9D8B030D-6E8A-4147-A177-3AD203B41FA5}">
                      <a16:colId xmlns:a16="http://schemas.microsoft.com/office/drawing/2014/main" val="2141051054"/>
                    </a:ext>
                  </a:extLst>
                </a:gridCol>
              </a:tblGrid>
              <a:tr h="360336"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Jury </a:t>
                      </a:r>
                      <a:r>
                        <a:rPr lang="fr-F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Members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lang="fr-FR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Ghaya</a:t>
                      </a:r>
                      <a:r>
                        <a:rPr lang="fr-FR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REKAYA-BEN OTHMAN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lang="fr-FR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Jean-Pierre CANCES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lang="fr-FR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Kosai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RAOOF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lang="fr-FR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Chadi ABOU-RJEILY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Telecom Paris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Limoges </a:t>
                      </a: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Le Mans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</a:rPr>
                        <a:t>University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Lebanese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American </a:t>
                      </a: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640913"/>
                  </a:ext>
                </a:extLst>
              </a:tr>
            </a:tbl>
          </a:graphicData>
        </a:graphic>
      </p:graphicFrame>
      <p:graphicFrame>
        <p:nvGraphicFramePr>
          <p:cNvPr id="13" name="Tableau 6">
            <a:extLst>
              <a:ext uri="{FF2B5EF4-FFF2-40B4-BE49-F238E27FC236}">
                <a16:creationId xmlns:a16="http://schemas.microsoft.com/office/drawing/2014/main" id="{3E8EA101-9565-4D9D-907D-73DE7F374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70045"/>
              </p:ext>
            </p:extLst>
          </p:nvPr>
        </p:nvGraphicFramePr>
        <p:xfrm>
          <a:off x="6827644" y="4954099"/>
          <a:ext cx="5211956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063036020"/>
                    </a:ext>
                  </a:extLst>
                </a:gridCol>
                <a:gridCol w="2621156">
                  <a:extLst>
                    <a:ext uri="{9D8B030D-6E8A-4147-A177-3AD203B41FA5}">
                      <a16:colId xmlns:a16="http://schemas.microsoft.com/office/drawing/2014/main" val="2141051054"/>
                    </a:ext>
                  </a:extLst>
                </a:gridCol>
              </a:tblGrid>
              <a:tr h="360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Supervisors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Michel JEZEQUEL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Bachar ELHASSAN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HDR Charlotte LANGLAIS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Ammar EL FALOU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IMT Atlantique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Lebanese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IMT Atlantique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KAUST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640913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3C8973C-10C1-4906-979C-DDA387024A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53" y="213812"/>
            <a:ext cx="2292507" cy="10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CAB5057-0589-4FCB-83BC-63D2500EA165}"/>
              </a:ext>
            </a:extLst>
          </p:cNvPr>
          <p:cNvSpPr/>
          <p:nvPr/>
        </p:nvSpPr>
        <p:spPr>
          <a:xfrm>
            <a:off x="6269450" y="2481271"/>
            <a:ext cx="5756065" cy="31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058A8D-8547-456B-9CEE-AC6CD2BB372D}"/>
              </a:ext>
            </a:extLst>
          </p:cNvPr>
          <p:cNvSpPr/>
          <p:nvPr/>
        </p:nvSpPr>
        <p:spPr>
          <a:xfrm>
            <a:off x="189967" y="2481271"/>
            <a:ext cx="5758051" cy="316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3747F82-5ED1-48A2-8494-4F86DBDE70C6}"/>
                  </a:ext>
                </a:extLst>
              </p:cNvPr>
              <p:cNvSpPr txBox="1"/>
              <p:nvPr/>
            </p:nvSpPr>
            <p:spPr>
              <a:xfrm>
                <a:off x="6330233" y="2587249"/>
                <a:ext cx="5505041" cy="3001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</a:pPr>
                <a:r>
                  <a:rPr lang="en-US" sz="1700" b="1" dirty="0">
                    <a:solidFill>
                      <a:schemeClr val="tx1"/>
                    </a:solidFill>
                  </a:rPr>
                  <a:t>Multi-path environment: </a:t>
                </a:r>
              </a:p>
              <a:p>
                <a:pPr marL="540000" lvl="1" indent="-28575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</a:rPr>
                  <a:t>SINR achieved at UE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q"/>
                </a:pPr>
                <a:endParaRPr lang="en-US" sz="1600" dirty="0"/>
              </a:p>
              <a:p>
                <a:pPr marL="285750" indent="-285750">
                  <a:lnSpc>
                    <a:spcPct val="15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q"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rgbClr val="0070C0"/>
                  </a:buClr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rgbClr val="0070C0"/>
                  </a:buClr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q"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q"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3747F82-5ED1-48A2-8494-4F86DBDE7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33" y="2587249"/>
                <a:ext cx="5505041" cy="3001334"/>
              </a:xfrm>
              <a:prstGeom prst="rect">
                <a:avLst/>
              </a:prstGeom>
              <a:blipFill>
                <a:blip r:embed="rId8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C464B600-894E-4C6B-8AA9-DAC0855081AE}"/>
                  </a:ext>
                </a:extLst>
              </p:cNvPr>
              <p:cNvSpPr txBox="1"/>
              <p:nvPr/>
            </p:nvSpPr>
            <p:spPr>
              <a:xfrm>
                <a:off x="189967" y="2590513"/>
                <a:ext cx="6458031" cy="1916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</a:pPr>
                <a:r>
                  <a:rPr lang="en-US" sz="1700" b="1" dirty="0">
                    <a:solidFill>
                      <a:schemeClr val="tx1"/>
                    </a:solidFill>
                  </a:rPr>
                  <a:t>Mono-path environment: </a:t>
                </a:r>
              </a:p>
              <a:p>
                <a:pPr marL="540000" lvl="1" indent="-28575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</a:rPr>
                  <a:t>SINR achieved at UE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  <a:buClr>
                    <a:srgbClr val="0070C0"/>
                  </a:buClr>
                </a:pPr>
                <a:endParaRPr lang="en-US" sz="1600" dirty="0"/>
              </a:p>
              <a:p>
                <a:pPr>
                  <a:lnSpc>
                    <a:spcPct val="150000"/>
                  </a:lnSpc>
                  <a:buClr>
                    <a:srgbClr val="0070C0"/>
                  </a:buClr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C464B600-894E-4C6B-8AA9-DAC085508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7" y="2590513"/>
                <a:ext cx="6458031" cy="1916422"/>
              </a:xfrm>
              <a:prstGeom prst="rect">
                <a:avLst/>
              </a:prstGeom>
              <a:blipFill>
                <a:blip r:embed="rId9"/>
                <a:stretch>
                  <a:fillRect l="-5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 descr="\documentclass{article}&#10;\usepackage{fullpage}&#10;\usepackage{amsmath}&#10;\usepackage[utf8]{inputenc}&#10;\usepackage{cite,array}&#10;\usepackage{relsize}&#10;\usepackage{amsmath,amssymb,amsfonts}&#10;\usepackage{algorithmic}&#10;\usepackage{graphicx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\begin{document}&#10; &#10; \begin{equation*}&#10; \textbf{W}^{AD-DBF} = \begin{bmatrix}&#10;  \textbf{a}_{1,1}     &amp;  \textbf{a}_{2,1} &amp;\cdots &amp; \textbf{a}_{K,1}&#10; \end{bmatrix}&#10; \end{equation*}&#10; \end{document}" title="IguanaTex Bitmap Display">
            <a:extLst>
              <a:ext uri="{FF2B5EF4-FFF2-40B4-BE49-F238E27FC236}">
                <a16:creationId xmlns:a16="http://schemas.microsoft.com/office/drawing/2014/main" id="{9FF4A673-9406-4B31-A794-2088B4B9B8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81" y="1712365"/>
            <a:ext cx="2906719" cy="232083"/>
          </a:xfrm>
          <a:prstGeom prst="rect">
            <a:avLst/>
          </a:prstGeom>
        </p:spPr>
      </p:pic>
      <p:pic>
        <p:nvPicPr>
          <p:cNvPr id="14" name="Image 13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\begin{equation*}&#10; \label{eq:sinrdbsmulti}&#10; \text{SINR}_k^{AD-DBF}=\frac{\left|\alpha_{k,1}\textbf{a}^H_{k,1}\textbf{a}_{k,1} +{\mathlarger{\mathlarger{\sum}}_{n=2}^{N_k}  \alpha_{k,n}e^{j\varphi_{k,n}}\textbf{a}^H_{k,n}\textbf{a}_{k,1}}\right| ^2}{  \mathop{\mathlarger{\mathlarger{\sum}}_{u=1,u\ne k}^{K}}\left| \mathlarger{\mathlarger{\sum}}_{n=1}^{N_k}\alpha_{k,n}e^{j\varphi_{k,n}}{\textbf{a}^H_{k,n}\textbf{a}_{u,1}}\right|^2+ \frac{\sigma^2_n}{\eta^{DBS}}}&#10; \end{equation*}&#10;\end{document}" title="IguanaTex Bitmap Display">
            <a:extLst>
              <a:ext uri="{FF2B5EF4-FFF2-40B4-BE49-F238E27FC236}">
                <a16:creationId xmlns:a16="http://schemas.microsoft.com/office/drawing/2014/main" id="{30BDD94D-3BA5-419B-B766-8BBF2FC4F8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88" y="3501376"/>
            <a:ext cx="4488533" cy="14197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762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Channel and System Models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Summary 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5BE7BED2-AFCD-402B-B95D-A09BD1FB5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014366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7" name="ZoneTexte 36">
            <a:extLst>
              <a:ext uri="{FF2B5EF4-FFF2-40B4-BE49-F238E27FC236}">
                <a16:creationId xmlns:a16="http://schemas.microsoft.com/office/drawing/2014/main" id="{F7B15318-FD8B-4324-A170-537DD2DDCABA}"/>
              </a:ext>
            </a:extLst>
          </p:cNvPr>
          <p:cNvSpPr txBox="1"/>
          <p:nvPr/>
        </p:nvSpPr>
        <p:spPr>
          <a:xfrm>
            <a:off x="6220" y="689166"/>
            <a:ext cx="7994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+mj-lt"/>
              </a:rPr>
              <a:t>Performance of AD-DBF in Mono- and Multi-Path </a:t>
            </a:r>
            <a:r>
              <a:rPr lang="fr-FR" sz="1800" dirty="0" err="1">
                <a:latin typeface="+mj-lt"/>
              </a:rPr>
              <a:t>environments</a:t>
            </a:r>
            <a:endParaRPr lang="fr-FR" dirty="0">
              <a:latin typeface="+mj-lt"/>
            </a:endParaRPr>
          </a:p>
        </p:txBody>
      </p:sp>
      <p:pic>
        <p:nvPicPr>
          <p:cNvPr id="11" name="Image 10" descr="\documentclass{article}&#10;\usepackage{amsmath}&#10;\usepackage[utf8]{inputenc}&#10;\usepackage{cite,array}&#10;\usepackage{relsize}&#10;\usepackage{amsmath,amssymb,amsfonts}&#10;\usepackage{graphicx}&#10;\graphicspath{ {./img/} }&#10;\usepackage{textcomp}&#10;\usepackage{xcolor}&#10;\usepackage[linesnumbered,ruled,vlined]{algorithm2e}&#10;\usepackage[noend]{algpseudocode}&#10;\newcommand\mycommfont[1]{\footnotesize\ttfamily\textcolor{blue}{#1}}&#10;\SetCommentSty{mycommfont}&#10;\SetKwInput{KwInput}{Input}                % Set the Input&#10;\SetKwInput{KwOutput}{Output}&#10;\usepackage{pdfpages}&#10;\usepackage{enumitem}&#10;\pagestyle{empty}&#10;\begin{document}&#10;&#10;\begin{equation*}&#10;        {\text{SINR}_k^{AD-DBF}=\frac{|\textbf{a}^H_k\textbf{a}_k|^2}{\sum_{u=1,u\neq k}^{K} |\textbf{a}^H_k\textbf{a}_u|^2 + \frac{\sigma^2_n}{\eta^{DBS} |\alpha_k|^2}}}&#10;        \label{eq:sinr_dbs}&#10;        \end{equation*}&#10;\end{document}" title="IguanaTex Bitmap Display">
            <a:extLst>
              <a:ext uri="{FF2B5EF4-FFF2-40B4-BE49-F238E27FC236}">
                <a16:creationId xmlns:a16="http://schemas.microsoft.com/office/drawing/2014/main" id="{2A848CB1-4B8E-4EE0-B818-354A2B0748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8" y="3498639"/>
            <a:ext cx="3712324" cy="52611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5E38268-97B0-490C-B415-E70A9785C692}"/>
              </a:ext>
            </a:extLst>
          </p:cNvPr>
          <p:cNvGrpSpPr/>
          <p:nvPr/>
        </p:nvGrpSpPr>
        <p:grpSpPr>
          <a:xfrm>
            <a:off x="2208352" y="3750802"/>
            <a:ext cx="2057399" cy="706446"/>
            <a:chOff x="2392207" y="3247174"/>
            <a:chExt cx="2057399" cy="706446"/>
          </a:xfrm>
        </p:grpSpPr>
        <p:sp>
          <p:nvSpPr>
            <p:cNvPr id="38" name="Oval 13 1">
              <a:extLst>
                <a:ext uri="{FF2B5EF4-FFF2-40B4-BE49-F238E27FC236}">
                  <a16:creationId xmlns:a16="http://schemas.microsoft.com/office/drawing/2014/main" id="{B1C82547-DA6A-4531-800B-3AF503195527}"/>
                </a:ext>
              </a:extLst>
            </p:cNvPr>
            <p:cNvSpPr/>
            <p:nvPr/>
          </p:nvSpPr>
          <p:spPr>
            <a:xfrm>
              <a:off x="3375306" y="3247174"/>
              <a:ext cx="570016" cy="307724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Brace 15 1">
              <a:extLst>
                <a:ext uri="{FF2B5EF4-FFF2-40B4-BE49-F238E27FC236}">
                  <a16:creationId xmlns:a16="http://schemas.microsoft.com/office/drawing/2014/main" id="{62067E37-634F-4333-ABFA-228191C22F2E}"/>
                </a:ext>
              </a:extLst>
            </p:cNvPr>
            <p:cNvSpPr/>
            <p:nvPr/>
          </p:nvSpPr>
          <p:spPr>
            <a:xfrm rot="5400000">
              <a:off x="3199708" y="2864288"/>
              <a:ext cx="179681" cy="1498104"/>
            </a:xfrm>
            <a:prstGeom prst="rightBrace">
              <a:avLst>
                <a:gd name="adj1" fmla="val 91373"/>
                <a:gd name="adj2" fmla="val 50000"/>
              </a:avLst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8 2 1">
              <a:extLst>
                <a:ext uri="{FF2B5EF4-FFF2-40B4-BE49-F238E27FC236}">
                  <a16:creationId xmlns:a16="http://schemas.microsoft.com/office/drawing/2014/main" id="{4E8E2C4A-D765-4AF3-9E6C-F0756560CA7F}"/>
                </a:ext>
              </a:extLst>
            </p:cNvPr>
            <p:cNvSpPr txBox="1"/>
            <p:nvPr/>
          </p:nvSpPr>
          <p:spPr>
            <a:xfrm>
              <a:off x="2392207" y="3676621"/>
              <a:ext cx="2057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Inter-user interference term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13325917-6165-4C1E-94C9-9607D8B6A342}"/>
              </a:ext>
            </a:extLst>
          </p:cNvPr>
          <p:cNvGrpSpPr/>
          <p:nvPr/>
        </p:nvGrpSpPr>
        <p:grpSpPr>
          <a:xfrm>
            <a:off x="9859899" y="3146179"/>
            <a:ext cx="1975375" cy="949595"/>
            <a:chOff x="3497006" y="3671109"/>
            <a:chExt cx="1975375" cy="94959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DEFD138-7B87-429F-B4C2-46F4B931815E}"/>
                </a:ext>
              </a:extLst>
            </p:cNvPr>
            <p:cNvSpPr/>
            <p:nvPr/>
          </p:nvSpPr>
          <p:spPr>
            <a:xfrm>
              <a:off x="3497006" y="3671109"/>
              <a:ext cx="19753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Lack in diversity of non-</a:t>
              </a:r>
              <a:r>
                <a:rPr lang="en-US" sz="1200" dirty="0" err="1">
                  <a:solidFill>
                    <a:srgbClr val="7030A0"/>
                  </a:solidFill>
                </a:rPr>
                <a:t>LoS</a:t>
              </a:r>
              <a:r>
                <a:rPr lang="en-US" sz="1200" dirty="0">
                  <a:solidFill>
                    <a:srgbClr val="7030A0"/>
                  </a:solidFill>
                </a:rPr>
                <a:t> (</a:t>
              </a:r>
              <a:r>
                <a:rPr lang="en-US" sz="1200" dirty="0" err="1">
                  <a:solidFill>
                    <a:srgbClr val="7030A0"/>
                  </a:solidFill>
                </a:rPr>
                <a:t>NLoS</a:t>
              </a:r>
              <a:r>
                <a:rPr lang="en-US" sz="1200" dirty="0">
                  <a:solidFill>
                    <a:srgbClr val="7030A0"/>
                  </a:solidFill>
                </a:rPr>
                <a:t>) paths</a:t>
              </a:r>
              <a:endParaRPr lang="fr-FR" sz="1200" dirty="0">
                <a:solidFill>
                  <a:srgbClr val="7030A0"/>
                </a:solidFill>
              </a:endParaRPr>
            </a:p>
          </p:txBody>
        </p:sp>
        <p:sp>
          <p:nvSpPr>
            <p:cNvPr id="48" name="Oval 30 1">
              <a:extLst>
                <a:ext uri="{FF2B5EF4-FFF2-40B4-BE49-F238E27FC236}">
                  <a16:creationId xmlns:a16="http://schemas.microsoft.com/office/drawing/2014/main" id="{D69F7851-4C44-4AA9-A1BC-BDC704121322}"/>
                </a:ext>
              </a:extLst>
            </p:cNvPr>
            <p:cNvSpPr/>
            <p:nvPr/>
          </p:nvSpPr>
          <p:spPr>
            <a:xfrm>
              <a:off x="4096177" y="4178178"/>
              <a:ext cx="740734" cy="442526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673F7C8E-451C-4071-9442-06C4764A610C}"/>
              </a:ext>
            </a:extLst>
          </p:cNvPr>
          <p:cNvGrpSpPr/>
          <p:nvPr/>
        </p:nvGrpSpPr>
        <p:grpSpPr>
          <a:xfrm>
            <a:off x="9592255" y="4400577"/>
            <a:ext cx="2387926" cy="860692"/>
            <a:chOff x="3430274" y="4794319"/>
            <a:chExt cx="2387926" cy="86069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2180ECF-0192-416C-8D5E-8DA8963F9C71}"/>
                </a:ext>
              </a:extLst>
            </p:cNvPr>
            <p:cNvSpPr/>
            <p:nvPr/>
          </p:nvSpPr>
          <p:spPr>
            <a:xfrm>
              <a:off x="3430274" y="5193346"/>
              <a:ext cx="23879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Interference from the </a:t>
              </a:r>
              <a:r>
                <a:rPr lang="en-US" sz="1200" dirty="0" err="1">
                  <a:solidFill>
                    <a:srgbClr val="FF0000"/>
                  </a:solidFill>
                </a:rPr>
                <a:t>LoS</a:t>
              </a:r>
              <a:r>
                <a:rPr lang="en-US" sz="1200" dirty="0">
                  <a:solidFill>
                    <a:srgbClr val="FF0000"/>
                  </a:solidFill>
                </a:rPr>
                <a:t> beams of other UEs</a:t>
              </a:r>
              <a:endParaRPr lang="fr-FR" sz="1200" i="1" dirty="0">
                <a:solidFill>
                  <a:srgbClr val="FF0000"/>
                </a:solidFill>
              </a:endParaRPr>
            </a:p>
          </p:txBody>
        </p:sp>
        <p:sp>
          <p:nvSpPr>
            <p:cNvPr id="50" name="Oval 32 1">
              <a:extLst>
                <a:ext uri="{FF2B5EF4-FFF2-40B4-BE49-F238E27FC236}">
                  <a16:creationId xmlns:a16="http://schemas.microsoft.com/office/drawing/2014/main" id="{CD4E5B0B-434B-4D27-9FE5-454D6CA4EE4A}"/>
                </a:ext>
              </a:extLst>
            </p:cNvPr>
            <p:cNvSpPr/>
            <p:nvPr/>
          </p:nvSpPr>
          <p:spPr>
            <a:xfrm>
              <a:off x="3753533" y="4794319"/>
              <a:ext cx="651627" cy="4425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Image 7" descr="\documentclass{article}&#10;\usepackage{amsmath}&#10;\usepackage[utf8]{inputenc}&#10;\usepackage{cite,array}&#10;\usepackage{relsize}&#10;\usepackage{amsmath,amssymb,amsfonts}&#10;\usepackage{graphicx}&#10;\graphicspath{ {./img/} }&#10;\usepackage{textcomp}&#10;\usepackage{xcolor}&#10;\usepackage[linesnumbered,ruled,vlined]{algorithm2e}&#10;\usepackage[noend]{algpseudocode}&#10;\newcommand\mycommfont[1]{\footnotesize\ttfamily\textcolor{blue}{#1}}&#10;\SetCommentSty{mycommfont}&#10;\SetKwInput{KwInput}{Input}                % Set the Input&#10;\SetKwInput{KwOutput}{Output}&#10;\usepackage{pdfpages}&#10;\usepackage{enumitem}&#10;\pagestyle{empty}&#10;\begin{document}&#10;$ \textbf{h}_k=\alpha_k\textbf{a}^H_k$\end{document}" title="IguanaTex Bitmap Display">
            <a:extLst>
              <a:ext uri="{FF2B5EF4-FFF2-40B4-BE49-F238E27FC236}">
                <a16:creationId xmlns:a16="http://schemas.microsoft.com/office/drawing/2014/main" id="{B70A1140-8536-4CB1-9706-5B8ACE25B8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09" y="2741227"/>
            <a:ext cx="848000" cy="199467"/>
          </a:xfrm>
          <a:prstGeom prst="rect">
            <a:avLst/>
          </a:prstGeom>
        </p:spPr>
      </p:pic>
      <p:pic>
        <p:nvPicPr>
          <p:cNvPr id="12" name="Image 11" descr="\documentclass{article}&#10;\usepackage{amsmath}&#10;\usepackage[utf8]{inputenc}&#10;\usepackage{cite,array}&#10;\usepackage{relsize}&#10;\usepackage{amsmath,amssymb,amsfonts}&#10;\usepackage{graphicx}&#10;\graphicspath{ {./img/} }&#10;\usepackage{textcomp}&#10;\usepackage{xcolor}&#10;\usepackage[linesnumbered,ruled,vlined]{algorithm2e}&#10;\usepackage[noend]{algpseudocode}&#10;\newcommand\mycommfont[1]{\footnotesize\ttfamily\textcolor{blue}{#1}}&#10;\SetCommentSty{mycommfont}&#10;\SetKwInput{KwInput}{Input}                % Set the Input&#10;\SetKwInput{KwOutput}{Output}&#10;\usepackage{pdfpages}&#10;\usepackage{enumitem}&#10;\pagestyle{empty}&#10;\begin{document}&#10;$ \textbf{h}_k=\sum_{n=1}^{N_k}\alpha_{k,n}\textbf{a}^H_{k,n}$\end{document}" title="IguanaTex Bitmap Display">
            <a:extLst>
              <a:ext uri="{FF2B5EF4-FFF2-40B4-BE49-F238E27FC236}">
                <a16:creationId xmlns:a16="http://schemas.microsoft.com/office/drawing/2014/main" id="{CB91F157-FDA6-4387-AFC2-94610F4D8A1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69" y="2737979"/>
            <a:ext cx="1552000" cy="24853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1272F6D-B1DA-40AF-8325-368B124C6FEE}"/>
              </a:ext>
            </a:extLst>
          </p:cNvPr>
          <p:cNvSpPr txBox="1"/>
          <p:nvPr/>
        </p:nvSpPr>
        <p:spPr>
          <a:xfrm>
            <a:off x="178225" y="1208410"/>
            <a:ext cx="8806377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AD-DBF generates a beam at the user’s direction, i.e., the </a:t>
            </a:r>
            <a:r>
              <a:rPr lang="en-US" sz="1600" dirty="0" err="1"/>
              <a:t>LoS</a:t>
            </a:r>
            <a:r>
              <a:rPr lang="en-US" sz="1600" dirty="0"/>
              <a:t> path’s direction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Beamforming matrix</a:t>
            </a:r>
          </a:p>
        </p:txBody>
      </p:sp>
      <p:sp>
        <p:nvSpPr>
          <p:cNvPr id="29" name="TextBox 18 2 1">
            <a:extLst>
              <a:ext uri="{FF2B5EF4-FFF2-40B4-BE49-F238E27FC236}">
                <a16:creationId xmlns:a16="http://schemas.microsoft.com/office/drawing/2014/main" id="{11469A0D-5BD3-46CF-A3D1-A0A4CBEE514D}"/>
              </a:ext>
            </a:extLst>
          </p:cNvPr>
          <p:cNvSpPr txBox="1"/>
          <p:nvPr/>
        </p:nvSpPr>
        <p:spPr>
          <a:xfrm>
            <a:off x="2819400" y="2132041"/>
            <a:ext cx="3593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Array steering vector of the </a:t>
            </a:r>
            <a:r>
              <a:rPr lang="en-US" sz="1200" dirty="0" err="1">
                <a:solidFill>
                  <a:srgbClr val="002060"/>
                </a:solidFill>
              </a:rPr>
              <a:t>LoS</a:t>
            </a:r>
            <a:r>
              <a:rPr lang="en-US" sz="1200" dirty="0">
                <a:solidFill>
                  <a:srgbClr val="002060"/>
                </a:solidFill>
              </a:rPr>
              <a:t> path of each user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DCEF211-781B-4033-A0C0-FAA87EBA474A}"/>
              </a:ext>
            </a:extLst>
          </p:cNvPr>
          <p:cNvCxnSpPr>
            <a:cxnSpLocks/>
          </p:cNvCxnSpPr>
          <p:nvPr/>
        </p:nvCxnSpPr>
        <p:spPr>
          <a:xfrm>
            <a:off x="3854746" y="1944448"/>
            <a:ext cx="0" cy="1891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8394180-C74A-4BBE-AE05-7727F7807F12}"/>
              </a:ext>
            </a:extLst>
          </p:cNvPr>
          <p:cNvCxnSpPr/>
          <p:nvPr/>
        </p:nvCxnSpPr>
        <p:spPr>
          <a:xfrm flipH="1">
            <a:off x="4191000" y="1944448"/>
            <a:ext cx="152400" cy="1891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9561B24-1453-4439-8009-3423AB1F5B68}"/>
              </a:ext>
            </a:extLst>
          </p:cNvPr>
          <p:cNvCxnSpPr/>
          <p:nvPr/>
        </p:nvCxnSpPr>
        <p:spPr>
          <a:xfrm flipH="1">
            <a:off x="5029200" y="1959718"/>
            <a:ext cx="118012" cy="1662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6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762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Channel and System Models,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Summary 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5BE7BED2-AFCD-402B-B95D-A09BD1FB5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123333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ZoneTexte 36">
            <a:extLst>
              <a:ext uri="{FF2B5EF4-FFF2-40B4-BE49-F238E27FC236}">
                <a16:creationId xmlns:a16="http://schemas.microsoft.com/office/drawing/2014/main" id="{F7B15318-FD8B-4324-A170-537DD2DDCABA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Summary</a:t>
            </a:r>
            <a:endParaRPr lang="fr-FR" sz="16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D4438A-93CC-4470-AE1B-2D3E971DD079}"/>
              </a:ext>
            </a:extLst>
          </p:cNvPr>
          <p:cNvSpPr txBox="1"/>
          <p:nvPr/>
        </p:nvSpPr>
        <p:spPr>
          <a:xfrm>
            <a:off x="990600" y="3189982"/>
            <a:ext cx="1082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latin typeface="+mj-lt"/>
              </a:rPr>
              <a:t>AD-DBF </a:t>
            </a:r>
            <a:r>
              <a:rPr lang="fr-FR" sz="1600" b="1" dirty="0" err="1">
                <a:latin typeface="+mj-lt"/>
              </a:rPr>
              <a:t>is</a:t>
            </a:r>
            <a:r>
              <a:rPr lang="fr-FR" sz="1600" b="1" dirty="0">
                <a:latin typeface="+mj-lt"/>
              </a:rPr>
              <a:t> an </a:t>
            </a:r>
            <a:r>
              <a:rPr lang="fr-FR" sz="1600" b="1" dirty="0" err="1">
                <a:latin typeface="+mj-lt"/>
              </a:rPr>
              <a:t>appealing</a:t>
            </a:r>
            <a:r>
              <a:rPr lang="fr-FR" sz="1600" b="1" dirty="0">
                <a:latin typeface="+mj-lt"/>
              </a:rPr>
              <a:t> BF technique for </a:t>
            </a:r>
            <a:r>
              <a:rPr lang="fr-FR" sz="1600" b="1" dirty="0" err="1">
                <a:latin typeface="+mj-lt"/>
              </a:rPr>
              <a:t>mmWave</a:t>
            </a:r>
            <a:r>
              <a:rPr lang="fr-FR" sz="1600" b="1" dirty="0">
                <a:latin typeface="+mj-lt"/>
              </a:rPr>
              <a:t> massive MIMO </a:t>
            </a:r>
            <a:r>
              <a:rPr lang="fr-FR" sz="1600" b="1" dirty="0" err="1">
                <a:latin typeface="+mj-lt"/>
              </a:rPr>
              <a:t>systems</a:t>
            </a:r>
            <a:endParaRPr lang="fr-FR" sz="1600" b="1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dirty="0"/>
              <a:t>Is a </a:t>
            </a:r>
            <a:r>
              <a:rPr lang="fr-FR" sz="1600" dirty="0" err="1"/>
              <a:t>trade</a:t>
            </a:r>
            <a:r>
              <a:rPr lang="fr-FR" sz="1600" dirty="0"/>
              <a:t>-off performance, </a:t>
            </a:r>
            <a:r>
              <a:rPr lang="fr-FR" sz="1600" dirty="0" err="1"/>
              <a:t>complexity</a:t>
            </a:r>
            <a:r>
              <a:rPr lang="fr-FR" sz="1600" dirty="0"/>
              <a:t> and </a:t>
            </a:r>
            <a:r>
              <a:rPr lang="fr-FR" sz="1600" dirty="0" err="1"/>
              <a:t>channel</a:t>
            </a:r>
            <a:r>
              <a:rPr lang="fr-FR" sz="1600" dirty="0"/>
              <a:t> estimation </a:t>
            </a:r>
            <a:r>
              <a:rPr lang="fr-FR" sz="1600" dirty="0" err="1"/>
              <a:t>overhead</a:t>
            </a:r>
            <a:endParaRPr lang="fr-FR" sz="16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dirty="0"/>
              <a:t>Is more </a:t>
            </a:r>
            <a:r>
              <a:rPr lang="fr-FR" sz="1600" dirty="0" err="1"/>
              <a:t>suitable</a:t>
            </a:r>
            <a:r>
              <a:rPr lang="fr-FR" sz="1600" dirty="0"/>
              <a:t> for </a:t>
            </a:r>
            <a:r>
              <a:rPr lang="fr-FR" sz="1600" dirty="0" err="1"/>
              <a:t>highly</a:t>
            </a:r>
            <a:r>
              <a:rPr lang="fr-FR" sz="1600" dirty="0"/>
              <a:t> </a:t>
            </a:r>
            <a:r>
              <a:rPr lang="fr-FR" sz="1600" dirty="0" err="1"/>
              <a:t>LoS</a:t>
            </a:r>
            <a:r>
              <a:rPr lang="fr-FR" sz="1600" dirty="0"/>
              <a:t> </a:t>
            </a:r>
            <a:r>
              <a:rPr lang="fr-FR" sz="1600" dirty="0" err="1"/>
              <a:t>environments</a:t>
            </a:r>
            <a:endParaRPr lang="fr-FR" sz="16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dirty="0" err="1"/>
              <a:t>Compensates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massive </a:t>
            </a:r>
            <a:r>
              <a:rPr lang="fr-FR" sz="1600" dirty="0" err="1"/>
              <a:t>antennas</a:t>
            </a:r>
            <a:r>
              <a:rPr lang="fr-FR" sz="1600" dirty="0"/>
              <a:t> the </a:t>
            </a:r>
            <a:r>
              <a:rPr lang="fr-FR" sz="1600" dirty="0" err="1"/>
              <a:t>lack</a:t>
            </a:r>
            <a:r>
              <a:rPr lang="fr-FR" sz="1600" dirty="0"/>
              <a:t> in the </a:t>
            </a:r>
            <a:r>
              <a:rPr lang="fr-FR" sz="1600" dirty="0" err="1"/>
              <a:t>diversity</a:t>
            </a:r>
            <a:r>
              <a:rPr lang="fr-FR" sz="1600" dirty="0"/>
              <a:t> of </a:t>
            </a:r>
            <a:r>
              <a:rPr lang="fr-FR" sz="1600" dirty="0" err="1"/>
              <a:t>NLoS</a:t>
            </a:r>
            <a:r>
              <a:rPr lang="fr-FR" sz="1600" dirty="0"/>
              <a:t> </a:t>
            </a:r>
            <a:r>
              <a:rPr lang="fr-FR" sz="1600" dirty="0" err="1"/>
              <a:t>paths</a:t>
            </a:r>
            <a:r>
              <a:rPr lang="fr-FR" sz="16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4966CA-5D4E-4776-883D-178C68736764}"/>
              </a:ext>
            </a:extLst>
          </p:cNvPr>
          <p:cNvSpPr txBox="1"/>
          <p:nvPr/>
        </p:nvSpPr>
        <p:spPr>
          <a:xfrm>
            <a:off x="990600" y="4328911"/>
            <a:ext cx="1012873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1600" b="1" i="1" dirty="0">
                <a:latin typeface="+mj-lt"/>
              </a:rPr>
              <a:t>Work publications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/>
              <a:t>I. Khaled, A. El </a:t>
            </a:r>
            <a:r>
              <a:rPr lang="en-US" sz="1400" dirty="0" err="1"/>
              <a:t>Falou</a:t>
            </a:r>
            <a:r>
              <a:rPr lang="en-US" sz="1400" dirty="0"/>
              <a:t>, C. </a:t>
            </a:r>
            <a:r>
              <a:rPr lang="en-US" sz="1400" dirty="0" err="1"/>
              <a:t>Langlais</a:t>
            </a:r>
            <a:r>
              <a:rPr lang="en-US" sz="1400" dirty="0"/>
              <a:t>, B. </a:t>
            </a:r>
            <a:r>
              <a:rPr lang="en-US" sz="1400" dirty="0" err="1"/>
              <a:t>ElHassan</a:t>
            </a:r>
            <a:r>
              <a:rPr lang="en-US" sz="1400" dirty="0"/>
              <a:t>, and M. </a:t>
            </a:r>
            <a:r>
              <a:rPr lang="en-US" sz="1400" dirty="0" err="1"/>
              <a:t>Jezequel</a:t>
            </a:r>
            <a:r>
              <a:rPr lang="en-US" sz="1400" dirty="0"/>
              <a:t>, “Multi-user digital beamforming based on path angle information for mm-wave MIMO systems,” in Proc. International ITG Workshop on </a:t>
            </a:r>
            <a:r>
              <a:rPr lang="sv-SE" sz="1400" dirty="0"/>
              <a:t>Smart Antennas (WSA), Feb. 2020.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/>
              <a:t>I. Khaled, A. El </a:t>
            </a:r>
            <a:r>
              <a:rPr lang="en-US" sz="1400" dirty="0" err="1"/>
              <a:t>Falou</a:t>
            </a:r>
            <a:r>
              <a:rPr lang="en-US" sz="1400" dirty="0"/>
              <a:t>, C. </a:t>
            </a:r>
            <a:r>
              <a:rPr lang="en-US" sz="1400" dirty="0" err="1"/>
              <a:t>Langlais</a:t>
            </a:r>
            <a:r>
              <a:rPr lang="en-US" sz="1400" dirty="0"/>
              <a:t>, B. </a:t>
            </a:r>
            <a:r>
              <a:rPr lang="en-US" sz="1400" dirty="0" err="1"/>
              <a:t>ElHassan</a:t>
            </a:r>
            <a:r>
              <a:rPr lang="en-US" sz="1400" dirty="0"/>
              <a:t>, and M. </a:t>
            </a:r>
            <a:r>
              <a:rPr lang="en-US" sz="1400" dirty="0" err="1"/>
              <a:t>Jezequel</a:t>
            </a:r>
            <a:r>
              <a:rPr lang="en-US" sz="1400" dirty="0"/>
              <a:t>, “Performance evaluation of linear precoding mmWave multi-user MIMO systems with NYUSIM channel simulator,” in 2019 2nd IEEE Middle East and North Africa </a:t>
            </a:r>
            <a:r>
              <a:rPr lang="en-US" sz="1400" dirty="0" err="1"/>
              <a:t>COMMunications</a:t>
            </a:r>
            <a:r>
              <a:rPr lang="en-US" sz="1400" dirty="0"/>
              <a:t> Conference (MENACOMM). IEEE, 2019.</a:t>
            </a:r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05420F-C8DF-424D-A93A-9C64A9EC50BF}"/>
              </a:ext>
            </a:extLst>
          </p:cNvPr>
          <p:cNvSpPr txBox="1"/>
          <p:nvPr/>
        </p:nvSpPr>
        <p:spPr>
          <a:xfrm>
            <a:off x="1143000" y="1301478"/>
            <a:ext cx="7315200" cy="1569660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u="sng" dirty="0"/>
              <a:t>Baseline</a:t>
            </a:r>
            <a:r>
              <a:rPr lang="en-US" sz="1600" dirty="0"/>
              <a:t>: Conjugate beamforming </a:t>
            </a:r>
          </a:p>
          <a:p>
            <a:pPr marL="742950" lvl="1" indent="-285750"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Requires the whole channel</a:t>
            </a:r>
          </a:p>
          <a:p>
            <a:pPr marL="742950" lvl="1" indent="-285750"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Maximizes the BF gain at the desired user</a:t>
            </a:r>
          </a:p>
          <a:p>
            <a:pPr marL="285750" indent="-285750"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u="sng" dirty="0"/>
              <a:t>Scenario</a:t>
            </a:r>
            <a:r>
              <a:rPr lang="en-US" sz="1600" dirty="0"/>
              <a:t>: Rural and urban environments</a:t>
            </a:r>
          </a:p>
          <a:p>
            <a:pPr marL="285750" indent="-285750"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u="sng" dirty="0" err="1"/>
              <a:t>MmWave</a:t>
            </a:r>
            <a:r>
              <a:rPr lang="en-US" sz="1600" b="1" u="sng" dirty="0"/>
              <a:t> channel model:</a:t>
            </a:r>
            <a:r>
              <a:rPr lang="en-US" sz="1600" dirty="0"/>
              <a:t> SSCM implemented by NYUSIM</a:t>
            </a:r>
          </a:p>
          <a:p>
            <a:pPr marL="285750" indent="-285750"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u="sng" dirty="0"/>
              <a:t>Performance metric</a:t>
            </a:r>
            <a:r>
              <a:rPr lang="en-US" sz="1600" dirty="0"/>
              <a:t>: Sum-rate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97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A07435C-FEDD-490E-BA47-BBFD56104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652703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9DC768B-C1BB-4C2E-9CA7-B1B56F824AFF}"/>
              </a:ext>
            </a:extLst>
          </p:cNvPr>
          <p:cNvSpPr txBox="1"/>
          <p:nvPr/>
        </p:nvSpPr>
        <p:spPr>
          <a:xfrm>
            <a:off x="644769" y="2512088"/>
            <a:ext cx="10902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Part II</a:t>
            </a:r>
          </a:p>
          <a:p>
            <a:pPr algn="ctr"/>
            <a:endParaRPr lang="fr-FR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Angle-Domain MIMO-NOMA for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MmWave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Communications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7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Question_">
            <a:extLst>
              <a:ext uri="{FF2B5EF4-FFF2-40B4-BE49-F238E27FC236}">
                <a16:creationId xmlns:a16="http://schemas.microsoft.com/office/drawing/2014/main" id="{E6A345D1-FA5B-4D92-9001-ED6E239C0915}"/>
              </a:ext>
            </a:extLst>
          </p:cNvPr>
          <p:cNvSpPr/>
          <p:nvPr/>
        </p:nvSpPr>
        <p:spPr>
          <a:xfrm>
            <a:off x="7700900" y="1282293"/>
            <a:ext cx="4343400" cy="1372996"/>
          </a:xfrm>
          <a:prstGeom prst="wedgeEllipseCallou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How to </a:t>
            </a:r>
            <a:r>
              <a:rPr lang="fr-FR" sz="1600" dirty="0" err="1">
                <a:solidFill>
                  <a:schemeClr val="tx1"/>
                </a:solidFill>
              </a:rPr>
              <a:t>reduce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interference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without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deploying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additional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antennas</a:t>
            </a:r>
            <a:r>
              <a:rPr lang="fr-FR" sz="1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AD MIMO-NOMA System Description,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Power Allocation,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Simulation Results, Conclusions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7B15318-FD8B-4324-A170-537DD2DDCABA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Contributions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4B2E50A-A254-4F94-9165-C16C91E5E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682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DBS_2users">
            <a:extLst>
              <a:ext uri="{FF2B5EF4-FFF2-40B4-BE49-F238E27FC236}">
                <a16:creationId xmlns:a16="http://schemas.microsoft.com/office/drawing/2014/main" id="{BF8C2394-7F9F-4ABD-9C7E-C68D775BE7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" y="1902391"/>
            <a:ext cx="6502164" cy="4295304"/>
          </a:xfrm>
          <a:prstGeom prst="rect">
            <a:avLst/>
          </a:prstGeom>
        </p:spPr>
      </p:pic>
      <p:pic>
        <p:nvPicPr>
          <p:cNvPr id="9" name="DBS_3users">
            <a:extLst>
              <a:ext uri="{FF2B5EF4-FFF2-40B4-BE49-F238E27FC236}">
                <a16:creationId xmlns:a16="http://schemas.microsoft.com/office/drawing/2014/main" id="{1B3388EF-FA94-4899-9DE9-04003C8A03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95" y="1902391"/>
            <a:ext cx="6502164" cy="4295303"/>
          </a:xfrm>
          <a:prstGeom prst="rect">
            <a:avLst/>
          </a:prstGeom>
        </p:spPr>
      </p:pic>
      <p:pic>
        <p:nvPicPr>
          <p:cNvPr id="11" name="NOMA_3users">
            <a:extLst>
              <a:ext uri="{FF2B5EF4-FFF2-40B4-BE49-F238E27FC236}">
                <a16:creationId xmlns:a16="http://schemas.microsoft.com/office/drawing/2014/main" id="{23735D96-1968-4E39-9937-C685FC7BF9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96" y="1902391"/>
            <a:ext cx="6502162" cy="4295303"/>
          </a:xfrm>
          <a:prstGeom prst="rect">
            <a:avLst/>
          </a:prstGeom>
        </p:spPr>
      </p:pic>
      <p:pic>
        <p:nvPicPr>
          <p:cNvPr id="12" name="NOMA_3users_SIC">
            <a:extLst>
              <a:ext uri="{FF2B5EF4-FFF2-40B4-BE49-F238E27FC236}">
                <a16:creationId xmlns:a16="http://schemas.microsoft.com/office/drawing/2014/main" id="{D97580E7-FA13-47B3-8E30-F4C604B999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94" y="1902390"/>
            <a:ext cx="6364368" cy="4295303"/>
          </a:xfrm>
          <a:prstGeom prst="rect">
            <a:avLst/>
          </a:prstGeom>
        </p:spPr>
      </p:pic>
      <p:grpSp>
        <p:nvGrpSpPr>
          <p:cNvPr id="13" name="DBS_issue_">
            <a:extLst>
              <a:ext uri="{FF2B5EF4-FFF2-40B4-BE49-F238E27FC236}">
                <a16:creationId xmlns:a16="http://schemas.microsoft.com/office/drawing/2014/main" id="{387C55BF-A5A6-4404-9826-CEEB0785B3D5}"/>
              </a:ext>
            </a:extLst>
          </p:cNvPr>
          <p:cNvGrpSpPr/>
          <p:nvPr/>
        </p:nvGrpSpPr>
        <p:grpSpPr>
          <a:xfrm>
            <a:off x="2437296" y="3308387"/>
            <a:ext cx="5943177" cy="2741274"/>
            <a:chOff x="6004940" y="3051595"/>
            <a:chExt cx="5943177" cy="2741274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738C50BD-9F6F-46D2-806B-85583892E849}"/>
                </a:ext>
              </a:extLst>
            </p:cNvPr>
            <p:cNvSpPr/>
            <p:nvPr/>
          </p:nvSpPr>
          <p:spPr>
            <a:xfrm rot="20803093">
              <a:off x="6004940" y="3270827"/>
              <a:ext cx="1704452" cy="252204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DBS_issue">
              <a:extLst>
                <a:ext uri="{FF2B5EF4-FFF2-40B4-BE49-F238E27FC236}">
                  <a16:creationId xmlns:a16="http://schemas.microsoft.com/office/drawing/2014/main" id="{2C22CB3B-ACD8-4C0E-87B4-48CBF3AA9244}"/>
                </a:ext>
              </a:extLst>
            </p:cNvPr>
            <p:cNvGrpSpPr/>
            <p:nvPr/>
          </p:nvGrpSpPr>
          <p:grpSpPr>
            <a:xfrm>
              <a:off x="7922464" y="3051595"/>
              <a:ext cx="4025653" cy="983184"/>
              <a:chOff x="7922464" y="3051595"/>
              <a:chExt cx="4025653" cy="983184"/>
            </a:xfrm>
          </p:grpSpPr>
          <p:sp>
            <p:nvSpPr>
              <p:cNvPr id="16" name="Rectangle avec coins arrondis du même côté 8">
                <a:extLst>
                  <a:ext uri="{FF2B5EF4-FFF2-40B4-BE49-F238E27FC236}">
                    <a16:creationId xmlns:a16="http://schemas.microsoft.com/office/drawing/2014/main" id="{BCE893D8-8D20-4739-93BC-AAB9BA62655B}"/>
                  </a:ext>
                </a:extLst>
              </p:cNvPr>
              <p:cNvSpPr/>
              <p:nvPr/>
            </p:nvSpPr>
            <p:spPr>
              <a:xfrm>
                <a:off x="7926317" y="3051595"/>
                <a:ext cx="4021800" cy="315009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AD-DBF issue  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C8F843-DBFA-4E11-B678-E41A4B0D3C4C}"/>
                  </a:ext>
                </a:extLst>
              </p:cNvPr>
              <p:cNvSpPr/>
              <p:nvPr/>
            </p:nvSpPr>
            <p:spPr>
              <a:xfrm>
                <a:off x="7922464" y="3368722"/>
                <a:ext cx="4021800" cy="666057"/>
              </a:xfrm>
              <a:prstGeom prst="rect">
                <a:avLst/>
              </a:prstGeom>
              <a:solidFill>
                <a:srgbClr val="F2CE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1"/>
                  </a:solidFill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UEs located at the same direction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h</a:t>
                </a:r>
                <a:r>
                  <a:rPr lang="en-US" sz="1600" dirty="0">
                    <a:solidFill>
                      <a:schemeClr val="tx1"/>
                    </a:solidFill>
                  </a:rPr>
                  <a:t>igh inter-user interference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low data rate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Degradation_DBS_perf">
            <a:extLst>
              <a:ext uri="{FF2B5EF4-FFF2-40B4-BE49-F238E27FC236}">
                <a16:creationId xmlns:a16="http://schemas.microsoft.com/office/drawing/2014/main" id="{A0F9D38F-6F4A-4D28-ADB0-2C44C8ED59E6}"/>
              </a:ext>
            </a:extLst>
          </p:cNvPr>
          <p:cNvGrpSpPr/>
          <p:nvPr/>
        </p:nvGrpSpPr>
        <p:grpSpPr>
          <a:xfrm>
            <a:off x="8475409" y="3365558"/>
            <a:ext cx="3366832" cy="666057"/>
            <a:chOff x="8541797" y="4893810"/>
            <a:chExt cx="3366832" cy="666057"/>
          </a:xfrm>
        </p:grpSpPr>
        <p:sp>
          <p:nvSpPr>
            <p:cNvPr id="19" name="Rectangle à coins arrondis 24">
              <a:extLst>
                <a:ext uri="{FF2B5EF4-FFF2-40B4-BE49-F238E27FC236}">
                  <a16:creationId xmlns:a16="http://schemas.microsoft.com/office/drawing/2014/main" id="{EE3C83CD-B19F-48A0-B554-027B005655B9}"/>
                </a:ext>
              </a:extLst>
            </p:cNvPr>
            <p:cNvSpPr/>
            <p:nvPr/>
          </p:nvSpPr>
          <p:spPr>
            <a:xfrm>
              <a:off x="8876088" y="4893810"/>
              <a:ext cx="3032541" cy="666057"/>
            </a:xfrm>
            <a:prstGeom prst="roundRect">
              <a:avLst/>
            </a:prstGeom>
            <a:solidFill>
              <a:srgbClr val="F2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Degradation of the AD-DBF performance </a:t>
              </a:r>
            </a:p>
          </p:txBody>
        </p:sp>
        <p:sp>
          <p:nvSpPr>
            <p:cNvPr id="20" name="Demi-cadre 19">
              <a:extLst>
                <a:ext uri="{FF2B5EF4-FFF2-40B4-BE49-F238E27FC236}">
                  <a16:creationId xmlns:a16="http://schemas.microsoft.com/office/drawing/2014/main" id="{B130ADFA-768E-42A0-87D9-6F73552F86F3}"/>
                </a:ext>
              </a:extLst>
            </p:cNvPr>
            <p:cNvSpPr/>
            <p:nvPr/>
          </p:nvSpPr>
          <p:spPr>
            <a:xfrm rot="8160926">
              <a:off x="8541797" y="5150569"/>
              <a:ext cx="173110" cy="152539"/>
            </a:xfrm>
            <a:prstGeom prst="halfFram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itle_AD_DBF_Limitation">
            <a:extLst>
              <a:ext uri="{FF2B5EF4-FFF2-40B4-BE49-F238E27FC236}">
                <a16:creationId xmlns:a16="http://schemas.microsoft.com/office/drawing/2014/main" id="{4233B0AC-B69C-45F0-80B0-4E120245D28F}"/>
              </a:ext>
            </a:extLst>
          </p:cNvPr>
          <p:cNvSpPr txBox="1"/>
          <p:nvPr/>
        </p:nvSpPr>
        <p:spPr>
          <a:xfrm>
            <a:off x="46995" y="1491041"/>
            <a:ext cx="2542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AD-DBF Limitation</a:t>
            </a:r>
          </a:p>
        </p:txBody>
      </p:sp>
      <p:sp>
        <p:nvSpPr>
          <p:cNvPr id="22" name="Title_AD_MIMO_NOMA">
            <a:extLst>
              <a:ext uri="{FF2B5EF4-FFF2-40B4-BE49-F238E27FC236}">
                <a16:creationId xmlns:a16="http://schemas.microsoft.com/office/drawing/2014/main" id="{ACEBAB09-3AFE-46EA-AA23-2ADAB2A3B1E9}"/>
              </a:ext>
            </a:extLst>
          </p:cNvPr>
          <p:cNvSpPr txBox="1"/>
          <p:nvPr/>
        </p:nvSpPr>
        <p:spPr>
          <a:xfrm>
            <a:off x="46994" y="1475801"/>
            <a:ext cx="2271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AD MIMO-NOMA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BD1676D-2D08-4637-BAFC-3321410EDA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9078" y="2906044"/>
            <a:ext cx="889136" cy="1170743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D5FCD222-5E53-45C3-A6E8-6834F0C1E88A}"/>
              </a:ext>
            </a:extLst>
          </p:cNvPr>
          <p:cNvGrpSpPr/>
          <p:nvPr/>
        </p:nvGrpSpPr>
        <p:grpSpPr>
          <a:xfrm>
            <a:off x="4366722" y="4410440"/>
            <a:ext cx="3300888" cy="979195"/>
            <a:chOff x="4893257" y="4070772"/>
            <a:chExt cx="2758643" cy="979195"/>
          </a:xfrm>
        </p:grpSpPr>
        <p:sp>
          <p:nvSpPr>
            <p:cNvPr id="27" name="Rectangle avec coins arrondis du même côté 78">
              <a:extLst>
                <a:ext uri="{FF2B5EF4-FFF2-40B4-BE49-F238E27FC236}">
                  <a16:creationId xmlns:a16="http://schemas.microsoft.com/office/drawing/2014/main" id="{20482261-D0AB-4793-86C4-9CAB5044ACCB}"/>
                </a:ext>
              </a:extLst>
            </p:cNvPr>
            <p:cNvSpPr/>
            <p:nvPr/>
          </p:nvSpPr>
          <p:spPr>
            <a:xfrm>
              <a:off x="4893257" y="4070772"/>
              <a:ext cx="2758642" cy="327558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>
                  <a:solidFill>
                    <a:schemeClr val="bg1"/>
                  </a:solidFill>
                  <a:latin typeface="+mj-lt"/>
                </a:rPr>
                <a:t>Solution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2D767A-D83D-4FEA-B724-B3C380BD951A}"/>
                </a:ext>
              </a:extLst>
            </p:cNvPr>
            <p:cNvSpPr/>
            <p:nvPr/>
          </p:nvSpPr>
          <p:spPr>
            <a:xfrm>
              <a:off x="4893257" y="4400760"/>
              <a:ext cx="2758643" cy="64920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err="1">
                  <a:solidFill>
                    <a:schemeClr val="tx1"/>
                  </a:solidFill>
                </a:rPr>
                <a:t>Implementing</a:t>
              </a:r>
              <a:r>
                <a:rPr lang="fr-FR" sz="1600" dirty="0">
                  <a:solidFill>
                    <a:schemeClr val="tx1"/>
                  </a:solidFill>
                </a:rPr>
                <a:t> massive </a:t>
              </a:r>
              <a:r>
                <a:rPr lang="fr-FR" sz="1600" dirty="0" err="1">
                  <a:solidFill>
                    <a:schemeClr val="tx1"/>
                  </a:solidFill>
                </a:rPr>
                <a:t>antennas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FAA2DE16-0589-4F66-89FD-DEA8A2287C87}"/>
              </a:ext>
            </a:extLst>
          </p:cNvPr>
          <p:cNvGrpSpPr/>
          <p:nvPr/>
        </p:nvGrpSpPr>
        <p:grpSpPr>
          <a:xfrm>
            <a:off x="8323292" y="4311260"/>
            <a:ext cx="3728662" cy="1467767"/>
            <a:chOff x="8263264" y="4628233"/>
            <a:chExt cx="3519736" cy="1467767"/>
          </a:xfrm>
        </p:grpSpPr>
        <p:sp>
          <p:nvSpPr>
            <p:cNvPr id="34" name="Rectangle avec coins arrondis du même côté 8">
              <a:extLst>
                <a:ext uri="{FF2B5EF4-FFF2-40B4-BE49-F238E27FC236}">
                  <a16:creationId xmlns:a16="http://schemas.microsoft.com/office/drawing/2014/main" id="{F8085B07-6DC8-46E0-B09C-C9E54846DDD0}"/>
                </a:ext>
              </a:extLst>
            </p:cNvPr>
            <p:cNvSpPr/>
            <p:nvPr/>
          </p:nvSpPr>
          <p:spPr>
            <a:xfrm>
              <a:off x="8263264" y="4628233"/>
              <a:ext cx="3519736" cy="354783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DBF issues with massive MIMO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749660-1BFC-4B36-B970-2B5EF320A394}"/>
                </a:ext>
              </a:extLst>
            </p:cNvPr>
            <p:cNvSpPr/>
            <p:nvPr/>
          </p:nvSpPr>
          <p:spPr>
            <a:xfrm>
              <a:off x="8263264" y="4983016"/>
              <a:ext cx="3519736" cy="1112984"/>
            </a:xfrm>
            <a:prstGeom prst="rect">
              <a:avLst/>
            </a:prstGeom>
            <a:solidFill>
              <a:srgbClr val="F2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Complexity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Cost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Channel estimation overhead</a:t>
              </a:r>
            </a:p>
          </p:txBody>
        </p:sp>
      </p:grpSp>
      <p:sp>
        <p:nvSpPr>
          <p:cNvPr id="36" name="Demi-cadre 35">
            <a:extLst>
              <a:ext uri="{FF2B5EF4-FFF2-40B4-BE49-F238E27FC236}">
                <a16:creationId xmlns:a16="http://schemas.microsoft.com/office/drawing/2014/main" id="{978A5A34-7F5C-4A53-9A64-671D301D533E}"/>
              </a:ext>
            </a:extLst>
          </p:cNvPr>
          <p:cNvSpPr/>
          <p:nvPr/>
        </p:nvSpPr>
        <p:spPr>
          <a:xfrm rot="8160926">
            <a:off x="7908897" y="4787426"/>
            <a:ext cx="173110" cy="152539"/>
          </a:xfrm>
          <a:prstGeom prst="halfFram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grpSp>
        <p:nvGrpSpPr>
          <p:cNvPr id="23" name="PD-NOMA_def">
            <a:extLst>
              <a:ext uri="{FF2B5EF4-FFF2-40B4-BE49-F238E27FC236}">
                <a16:creationId xmlns:a16="http://schemas.microsoft.com/office/drawing/2014/main" id="{1BC2B4DE-F9C3-4DDB-AF4E-1419BFFD88F9}"/>
              </a:ext>
            </a:extLst>
          </p:cNvPr>
          <p:cNvGrpSpPr/>
          <p:nvPr/>
        </p:nvGrpSpPr>
        <p:grpSpPr>
          <a:xfrm>
            <a:off x="4721612" y="1408520"/>
            <a:ext cx="7322688" cy="1769753"/>
            <a:chOff x="4127444" y="4520093"/>
            <a:chExt cx="1948892" cy="856404"/>
          </a:xfrm>
        </p:grpSpPr>
        <p:sp>
          <p:nvSpPr>
            <p:cNvPr id="24" name="Rectangle avec coins arrondis du même côté 8">
              <a:extLst>
                <a:ext uri="{FF2B5EF4-FFF2-40B4-BE49-F238E27FC236}">
                  <a16:creationId xmlns:a16="http://schemas.microsoft.com/office/drawing/2014/main" id="{6E1B3B98-7E23-464D-B35F-574D27AB4531}"/>
                </a:ext>
              </a:extLst>
            </p:cNvPr>
            <p:cNvSpPr/>
            <p:nvPr/>
          </p:nvSpPr>
          <p:spPr>
            <a:xfrm>
              <a:off x="4127444" y="4520093"/>
              <a:ext cx="1948892" cy="18099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Power-</a:t>
              </a:r>
              <a:r>
                <a:rPr lang="fr-FR" dirty="0" err="1">
                  <a:solidFill>
                    <a:schemeClr val="bg1"/>
                  </a:solidFill>
                  <a:latin typeface="+mj-lt"/>
                </a:rPr>
                <a:t>domain</a:t>
              </a:r>
              <a:r>
                <a:rPr lang="fr-FR" dirty="0">
                  <a:solidFill>
                    <a:schemeClr val="bg1"/>
                  </a:solidFill>
                  <a:latin typeface="+mj-lt"/>
                </a:rPr>
                <a:t> NOMA (PD-NOMA)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4022CD-53FC-455E-8A40-864FB85BD27B}"/>
                </a:ext>
              </a:extLst>
            </p:cNvPr>
            <p:cNvSpPr/>
            <p:nvPr/>
          </p:nvSpPr>
          <p:spPr>
            <a:xfrm>
              <a:off x="4127444" y="4701086"/>
              <a:ext cx="1948892" cy="675411"/>
            </a:xfrm>
            <a:prstGeom prst="rect">
              <a:avLst/>
            </a:prstGeom>
            <a:solidFill>
              <a:srgbClr val="C0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Adopts superposition coding at the transmitter </a:t>
              </a:r>
            </a:p>
            <a:p>
              <a:pPr marL="285750" indent="-28575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Adopts successive interference cancellation (SIC) at the receiver</a:t>
              </a:r>
            </a:p>
            <a:p>
              <a:pPr marL="285750" indent="-28575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Serve multiple users non-orthogonally </a:t>
              </a:r>
              <a:r>
                <a:rPr lang="en-US" sz="1600" b="0" i="0" u="none" strike="noStrike" baseline="0" dirty="0">
                  <a:solidFill>
                    <a:schemeClr val="tx1"/>
                  </a:solidFill>
                </a:rPr>
                <a:t>on the same orthogonal resource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marL="285750" indent="-28575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Allocate different power levels to the multiplexed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3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1" grpId="0"/>
      <p:bldP spid="22" grpId="0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oneTexte 36">
            <a:extLst>
              <a:ext uri="{FF2B5EF4-FFF2-40B4-BE49-F238E27FC236}">
                <a16:creationId xmlns:a16="http://schemas.microsoft.com/office/drawing/2014/main" id="{F7B15318-FD8B-4324-A170-537DD2DDCABA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State-of-Art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4B2E50A-A254-4F94-9165-C16C91E5E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391451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Objective_adMIMOnoma">
            <a:extLst>
              <a:ext uri="{FF2B5EF4-FFF2-40B4-BE49-F238E27FC236}">
                <a16:creationId xmlns:a16="http://schemas.microsoft.com/office/drawing/2014/main" id="{60C733CB-7E65-48B0-9ED3-ECFCB2D0643D}"/>
              </a:ext>
            </a:extLst>
          </p:cNvPr>
          <p:cNvGrpSpPr/>
          <p:nvPr/>
        </p:nvGrpSpPr>
        <p:grpSpPr>
          <a:xfrm>
            <a:off x="228600" y="1623960"/>
            <a:ext cx="6248400" cy="3481440"/>
            <a:chOff x="4127444" y="4505935"/>
            <a:chExt cx="1948892" cy="1930520"/>
          </a:xfrm>
        </p:grpSpPr>
        <p:sp>
          <p:nvSpPr>
            <p:cNvPr id="32" name="Rectangle avec coins arrondis du même côté 8">
              <a:extLst>
                <a:ext uri="{FF2B5EF4-FFF2-40B4-BE49-F238E27FC236}">
                  <a16:creationId xmlns:a16="http://schemas.microsoft.com/office/drawing/2014/main" id="{FCFF8EF2-0D24-4849-82D3-F84895F5DA3A}"/>
                </a:ext>
              </a:extLst>
            </p:cNvPr>
            <p:cNvSpPr/>
            <p:nvPr/>
          </p:nvSpPr>
          <p:spPr>
            <a:xfrm>
              <a:off x="4127444" y="4505935"/>
              <a:ext cx="1948892" cy="204801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MIMO-NOMA in the </a:t>
              </a:r>
              <a:r>
                <a:rPr lang="fr-FR" dirty="0" err="1">
                  <a:solidFill>
                    <a:schemeClr val="bg1"/>
                  </a:solidFill>
                  <a:latin typeface="+mj-lt"/>
                </a:rPr>
                <a:t>literature</a:t>
              </a:r>
              <a:endParaRPr lang="fr-F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0A13CA-93C6-4D98-B031-F2423BDA7BD9}"/>
                </a:ext>
              </a:extLst>
            </p:cNvPr>
            <p:cNvSpPr/>
            <p:nvPr/>
          </p:nvSpPr>
          <p:spPr>
            <a:xfrm>
              <a:off x="4127444" y="4710736"/>
              <a:ext cx="1948892" cy="17257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v"/>
              </a:pPr>
              <a:r>
                <a:rPr lang="en-US" sz="1600" dirty="0">
                  <a:solidFill>
                    <a:schemeClr val="tx1"/>
                  </a:solidFill>
                </a:rPr>
                <a:t>Most of them adopt</a:t>
              </a:r>
            </a:p>
            <a:p>
              <a:pPr marL="800100" lvl="1" indent="-34290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Full CSI (FCSI)</a:t>
              </a:r>
            </a:p>
            <a:p>
              <a:pPr marL="800100" lvl="1" indent="-34290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High complex precoder</a:t>
              </a:r>
            </a:p>
            <a:p>
              <a:pPr marL="285750" indent="-28575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v"/>
              </a:pPr>
              <a:r>
                <a:rPr lang="en-US" sz="1600" dirty="0">
                  <a:solidFill>
                    <a:schemeClr val="tx1"/>
                  </a:solidFill>
                </a:rPr>
                <a:t>Few works adopt the statistical CSI [1]</a:t>
              </a:r>
            </a:p>
            <a:p>
              <a:pPr marL="285750" indent="-28575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v"/>
              </a:pPr>
              <a:r>
                <a:rPr lang="en-US" sz="1600" dirty="0">
                  <a:solidFill>
                    <a:schemeClr val="tx1"/>
                  </a:solidFill>
                </a:rPr>
                <a:t>Recent works [2-3]  </a:t>
              </a:r>
            </a:p>
            <a:p>
              <a:pPr marL="742950" lvl="1" indent="-28575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Exploit the directionality of mmWave transmissions</a:t>
              </a:r>
            </a:p>
            <a:p>
              <a:pPr marL="742950" lvl="1" indent="-285750">
                <a:spcAft>
                  <a:spcPts val="6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Adopt angle or both distance and angle</a:t>
              </a:r>
            </a:p>
          </p:txBody>
        </p:sp>
      </p:grpSp>
      <p:grpSp>
        <p:nvGrpSpPr>
          <p:cNvPr id="13" name="DBS_issue">
            <a:extLst>
              <a:ext uri="{FF2B5EF4-FFF2-40B4-BE49-F238E27FC236}">
                <a16:creationId xmlns:a16="http://schemas.microsoft.com/office/drawing/2014/main" id="{246DC662-8A56-449D-A5CE-DA33ED5DB412}"/>
              </a:ext>
            </a:extLst>
          </p:cNvPr>
          <p:cNvGrpSpPr/>
          <p:nvPr/>
        </p:nvGrpSpPr>
        <p:grpSpPr>
          <a:xfrm>
            <a:off x="6629401" y="1623960"/>
            <a:ext cx="5257800" cy="1400966"/>
            <a:chOff x="7976304" y="4374345"/>
            <a:chExt cx="3328224" cy="1313849"/>
          </a:xfrm>
        </p:grpSpPr>
        <p:sp>
          <p:nvSpPr>
            <p:cNvPr id="14" name="Rectangle avec coins arrondis du même côté 8">
              <a:extLst>
                <a:ext uri="{FF2B5EF4-FFF2-40B4-BE49-F238E27FC236}">
                  <a16:creationId xmlns:a16="http://schemas.microsoft.com/office/drawing/2014/main" id="{5C3DD843-6360-4606-B81A-B97C2E83711A}"/>
                </a:ext>
              </a:extLst>
            </p:cNvPr>
            <p:cNvSpPr/>
            <p:nvPr/>
          </p:nvSpPr>
          <p:spPr>
            <a:xfrm>
              <a:off x="7976304" y="4374345"/>
              <a:ext cx="3328224" cy="346366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Limitations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5236C4-F0D9-41E1-B7FB-0052B165884F}"/>
                </a:ext>
              </a:extLst>
            </p:cNvPr>
            <p:cNvSpPr/>
            <p:nvPr/>
          </p:nvSpPr>
          <p:spPr>
            <a:xfrm>
              <a:off x="7976304" y="4720710"/>
              <a:ext cx="3328224" cy="967484"/>
            </a:xfrm>
            <a:prstGeom prst="rect">
              <a:avLst/>
            </a:prstGeom>
            <a:solidFill>
              <a:srgbClr val="F2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285750" indent="-285750">
                <a:buSzPct val="100000"/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AD user clustering (UC) uses angular distance</a:t>
              </a:r>
            </a:p>
            <a:p>
              <a:pPr marL="285750" indent="-285750">
                <a:buSzPct val="100000"/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Lack of MIMO-NOMA design with only ADI</a:t>
              </a:r>
            </a:p>
            <a:p>
              <a:pPr marL="285750" indent="-285750">
                <a:buSzPct val="100000"/>
                <a:buFont typeface="Wingdings" panose="05000000000000000000" pitchFamily="2" charset="2"/>
                <a:buChar char="q"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D914046-5F71-4AAF-BF50-53C6E6751EA7}"/>
              </a:ext>
            </a:extLst>
          </p:cNvPr>
          <p:cNvSpPr/>
          <p:nvPr/>
        </p:nvSpPr>
        <p:spPr>
          <a:xfrm>
            <a:off x="6646985" y="3276600"/>
            <a:ext cx="5257800" cy="22175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Next UP: AD MIMO-NOMA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Exploit the features of mmWave transmissions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Derive new angular-based metrics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Propose new user ordering, user clustering and power allocation techniques using only ADI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1B0822-0C73-4A6B-8887-6D84909BA1A1}"/>
              </a:ext>
            </a:extLst>
          </p:cNvPr>
          <p:cNvSpPr/>
          <p:nvPr/>
        </p:nvSpPr>
        <p:spPr>
          <a:xfrm>
            <a:off x="287215" y="3712812"/>
            <a:ext cx="6037385" cy="11639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C18AC0F-CD6C-4CA4-9516-E839147EC4A1}"/>
              </a:ext>
            </a:extLst>
          </p:cNvPr>
          <p:cNvSpPr txBox="1"/>
          <p:nvPr/>
        </p:nvSpPr>
        <p:spPr>
          <a:xfrm>
            <a:off x="211540" y="5213401"/>
            <a:ext cx="62438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/>
              <a:t>[1] J. Choi, “Joint rate and power allocation for NOMA with statistical CSI,” </a:t>
            </a:r>
            <a:r>
              <a:rPr lang="en-US" sz="1200" b="0" i="1" u="none" strike="noStrike" baseline="0" dirty="0"/>
              <a:t>IEEE </a:t>
            </a:r>
            <a:r>
              <a:rPr lang="fr-FR" sz="1200" b="0" i="1" u="none" strike="noStrike" baseline="0" dirty="0"/>
              <a:t>Trans. Commun.</a:t>
            </a:r>
            <a:r>
              <a:rPr lang="fr-FR" sz="1200" b="0" i="0" u="none" strike="noStrike" baseline="0" dirty="0"/>
              <a:t>, vol. 65, no. 10, pp. 4519–4528, 2017.</a:t>
            </a:r>
          </a:p>
          <a:p>
            <a:pPr algn="l"/>
            <a:r>
              <a:rPr lang="en-US" sz="1200" dirty="0"/>
              <a:t>[2] </a:t>
            </a:r>
            <a:r>
              <a:rPr lang="en-US" sz="1200" b="0" i="0" u="none" strike="noStrike" baseline="0" dirty="0"/>
              <a:t>E. M. Mohamed, “Joint users selection and beamforming in downlink </a:t>
            </a:r>
            <a:r>
              <a:rPr lang="en-US" sz="1200" b="0" i="0" u="none" strike="noStrike" baseline="0" dirty="0" err="1"/>
              <a:t>millimetre</a:t>
            </a:r>
            <a:r>
              <a:rPr lang="en-US" sz="1200" b="0" i="0" u="none" strike="noStrike" baseline="0" dirty="0"/>
              <a:t>-wave </a:t>
            </a:r>
            <a:r>
              <a:rPr lang="fr-FR" sz="1200" b="0" i="0" u="none" strike="noStrike" baseline="0" dirty="0"/>
              <a:t>NOMA </a:t>
            </a:r>
            <a:r>
              <a:rPr lang="fr-FR" sz="1200" b="0" i="0" u="none" strike="noStrike" baseline="0" dirty="0" err="1"/>
              <a:t>based</a:t>
            </a:r>
            <a:r>
              <a:rPr lang="fr-FR" sz="1200" b="0" i="0" u="none" strike="noStrike" baseline="0" dirty="0"/>
              <a:t> on </a:t>
            </a:r>
            <a:r>
              <a:rPr lang="fr-FR" sz="1200" b="0" i="0" u="none" strike="noStrike" baseline="0" dirty="0" err="1"/>
              <a:t>users</a:t>
            </a:r>
            <a:r>
              <a:rPr lang="fr-FR" sz="1200" b="0" i="0" u="none" strike="noStrike" baseline="0" dirty="0"/>
              <a:t> </a:t>
            </a:r>
            <a:r>
              <a:rPr lang="fr-FR" sz="1200" b="0" i="0" u="none" strike="noStrike" baseline="0" dirty="0" err="1"/>
              <a:t>positioning</a:t>
            </a:r>
            <a:r>
              <a:rPr lang="fr-FR" sz="1200" b="0" i="0" u="none" strike="noStrike" baseline="0" dirty="0"/>
              <a:t>,” </a:t>
            </a:r>
            <a:r>
              <a:rPr lang="fr-FR" sz="1200" b="0" i="1" u="none" strike="noStrike" baseline="0" dirty="0"/>
              <a:t>IET Communications</a:t>
            </a:r>
            <a:r>
              <a:rPr lang="fr-FR" sz="1200" b="0" i="0" u="none" strike="noStrike" baseline="0" dirty="0"/>
              <a:t>, 2020.</a:t>
            </a:r>
          </a:p>
          <a:p>
            <a:pPr algn="l"/>
            <a:r>
              <a:rPr lang="en-US" sz="1200" dirty="0"/>
              <a:t>[3] </a:t>
            </a:r>
            <a:r>
              <a:rPr lang="en-US" sz="1200" b="0" i="0" u="none" strike="noStrike" baseline="0" dirty="0"/>
              <a:t>X. Lu et al., “A joint angle and distance based user pairing strategy for millimeter wave NOMA networks,” in </a:t>
            </a:r>
            <a:r>
              <a:rPr lang="en-US" sz="1200" b="0" i="1" u="none" strike="noStrike" baseline="0" dirty="0"/>
              <a:t>Proc. </a:t>
            </a:r>
            <a:r>
              <a:rPr lang="fr-FR" sz="1200" b="0" i="1" u="none" strike="noStrike" baseline="0" dirty="0"/>
              <a:t>WCNC</a:t>
            </a:r>
            <a:r>
              <a:rPr lang="fr-FR" sz="1200" b="0" i="0" u="none" strike="noStrike" baseline="0" dirty="0"/>
              <a:t>, 2020.</a:t>
            </a:r>
            <a:endParaRPr lang="fr-FR" sz="1200" dirty="0"/>
          </a:p>
          <a:p>
            <a:pPr algn="l"/>
            <a:endParaRPr lang="fr-FR" sz="1200" b="0" i="0" u="none" strike="noStrike" baseline="0" dirty="0"/>
          </a:p>
          <a:p>
            <a:pPr algn="l"/>
            <a:endParaRPr lang="fr-FR" sz="12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7DB484E-6972-439E-8118-199223A8FE72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AD MIMO-NOMA System Description,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Power Allocation,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Simulation Results, Conclusions </a:t>
            </a:r>
          </a:p>
        </p:txBody>
      </p:sp>
    </p:spTree>
    <p:extLst>
      <p:ext uri="{BB962C8B-B14F-4D97-AF65-F5344CB8AC3E}">
        <p14:creationId xmlns:p14="http://schemas.microsoft.com/office/powerpoint/2010/main" val="40487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 coef">
            <a:extLst>
              <a:ext uri="{FF2B5EF4-FFF2-40B4-BE49-F238E27FC236}">
                <a16:creationId xmlns:a16="http://schemas.microsoft.com/office/drawing/2014/main" id="{C71B5BF5-F718-4BB8-94A7-F1D2AD72D935}"/>
              </a:ext>
            </a:extLst>
          </p:cNvPr>
          <p:cNvSpPr txBox="1"/>
          <p:nvPr/>
        </p:nvSpPr>
        <p:spPr>
          <a:xfrm>
            <a:off x="1050582" y="5462497"/>
            <a:ext cx="2032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Power allocation coefficient </a:t>
            </a:r>
            <a:endParaRPr lang="fr-FR" sz="1100" dirty="0">
              <a:solidFill>
                <a:schemeClr val="accent1">
                  <a:lumMod val="75000"/>
                </a:schemeClr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D1AF66A-7A08-4EE2-ADED-A27F662C9114}"/>
                  </a:ext>
                </a:extLst>
              </p:cNvPr>
              <p:cNvSpPr txBox="1"/>
              <p:nvPr/>
            </p:nvSpPr>
            <p:spPr>
              <a:xfrm flipH="1">
                <a:off x="190174" y="1215042"/>
                <a:ext cx="8802822" cy="4670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100000"/>
                </a:pPr>
                <a:r>
                  <a:rPr lang="en-US" sz="1400" b="1" u="sng" dirty="0">
                    <a:effectLst/>
                    <a:latin typeface="+mj-lt"/>
                  </a:rPr>
                  <a:t>AD MIMO-NOMA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00000"/>
                </a:pPr>
                <a:endParaRPr lang="en-US" sz="1400" b="1" u="sng" dirty="0">
                  <a:effectLst/>
                  <a:latin typeface="+mj-lt"/>
                </a:endParaRP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i="1" dirty="0">
                    <a:effectLst/>
                  </a:rPr>
                  <a:t>K</a:t>
                </a:r>
                <a:r>
                  <a:rPr lang="en-US" sz="1400" dirty="0">
                    <a:effectLst/>
                  </a:rPr>
                  <a:t> UEs 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i="1" dirty="0">
                    <a:effectLst/>
                  </a:rPr>
                  <a:t>C</a:t>
                </a:r>
                <a:r>
                  <a:rPr lang="en-US" sz="1400" dirty="0">
                    <a:effectLst/>
                  </a:rPr>
                  <a:t> spatial clusters: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</a:rPr>
                  <a:t> NOMA clusters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b="0" i="1" smtClean="0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</a:rPr>
                  <a:t> SU clusters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400" b="0" i="1" smtClean="0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</a:rPr>
                  <a:t> UEs exists in the </a:t>
                </a:r>
                <a:r>
                  <a:rPr lang="en-US" sz="1400" i="1" dirty="0">
                    <a:effectLst/>
                  </a:rPr>
                  <a:t>c</a:t>
                </a:r>
                <a:r>
                  <a:rPr lang="en-US" sz="1400" dirty="0">
                    <a:effectLst/>
                  </a:rPr>
                  <a:t>-</a:t>
                </a:r>
                <a:r>
                  <a:rPr lang="en-US" sz="1400" dirty="0" err="1">
                    <a:effectLst/>
                  </a:rPr>
                  <a:t>th</a:t>
                </a:r>
                <a:r>
                  <a:rPr lang="en-US" sz="1400" dirty="0">
                    <a:effectLst/>
                  </a:rPr>
                  <a:t> cluster.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effectLst/>
                  </a:rPr>
                  <a:t>NOMA is performed in the </a:t>
                </a:r>
                <a:r>
                  <a:rPr lang="en-US" sz="1400" i="1" dirty="0">
                    <a:effectLst/>
                  </a:rPr>
                  <a:t>c</a:t>
                </a:r>
                <a:r>
                  <a:rPr lang="en-US" sz="1400" dirty="0">
                    <a:effectLst/>
                  </a:rPr>
                  <a:t>-</a:t>
                </a:r>
                <a:r>
                  <a:rPr lang="en-US" sz="1400" dirty="0" err="1">
                    <a:effectLst/>
                  </a:rPr>
                  <a:t>th</a:t>
                </a:r>
                <a:r>
                  <a:rPr lang="en-US" sz="1400" dirty="0">
                    <a:effectLst/>
                  </a:rPr>
                  <a:t> cluster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400" b="0" i="1" smtClean="0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1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i="1" dirty="0">
                    <a:effectLst/>
                  </a:rPr>
                  <a:t>&gt;1.</a:t>
                </a:r>
              </a:p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q"/>
                </a:pPr>
                <a:endParaRPr lang="en-US" sz="1400" i="1" dirty="0">
                  <a:effectLst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00000"/>
                </a:pPr>
                <a:r>
                  <a:rPr lang="en-US" sz="1400" b="1" u="sng" dirty="0">
                    <a:effectLst/>
                    <a:latin typeface="+mj-lt"/>
                  </a:rPr>
                  <a:t>System Model 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00000"/>
                </a:pPr>
                <a:endParaRPr lang="en-US" sz="1400" b="1" u="sng" dirty="0">
                  <a:effectLst/>
                  <a:latin typeface="+mj-lt"/>
                </a:endParaRP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effectLst/>
                  </a:rPr>
                  <a:t>Received signal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>
                            <a:effectLst/>
                            <a:latin typeface="Cambria Math" panose="02040503050406030204" pitchFamily="18" charset="0"/>
                          </a:rPr>
                          <m:t>UE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1">
                            <a:effectLst/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1400" b="0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 b="0" i="1">
                            <a:effectLst/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</a:rPr>
                  <a:t> </a:t>
                </a:r>
              </a:p>
              <a:p>
                <a:pPr marL="540000" lvl="1" indent="-285750">
                  <a:buSzPct val="100000"/>
                  <a:buFont typeface="Wingdings" panose="05000000000000000000" pitchFamily="2" charset="2"/>
                  <a:buChar char="§"/>
                </a:pPr>
                <a:endParaRPr lang="en-US" sz="1400" dirty="0">
                  <a:effectLst/>
                </a:endParaRPr>
              </a:p>
              <a:p>
                <a:pPr marL="540000" lvl="1" indent="-285750">
                  <a:buSzPct val="100000"/>
                  <a:buFont typeface="Wingdings" panose="05000000000000000000" pitchFamily="2" charset="2"/>
                  <a:buChar char="§"/>
                </a:pPr>
                <a:endParaRPr lang="en-US" sz="1400" dirty="0">
                  <a:effectLst/>
                </a:endParaRPr>
              </a:p>
              <a:p>
                <a:pPr marL="540000" lvl="1" indent="-285750">
                  <a:buSzPct val="100000"/>
                  <a:buFont typeface="Wingdings" panose="05000000000000000000" pitchFamily="2" charset="2"/>
                  <a:buChar char="§"/>
                </a:pPr>
                <a:endParaRPr lang="en-US" sz="1400" dirty="0">
                  <a:effectLst/>
                </a:endParaRP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effectLst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b="0" i="1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>
                        <a:effectLst/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fr-FR" sz="1400" b="0">
                                    <a:effectLst/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>
                                <a:effectLst/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effectLst/>
                  </a:rPr>
                  <a:t>: Array steering vector for the </a:t>
                </a:r>
                <a:r>
                  <a:rPr lang="en-US" sz="1400" i="1" dirty="0">
                    <a:effectLst/>
                  </a:rPr>
                  <a:t>c-</a:t>
                </a:r>
                <a:r>
                  <a:rPr lang="en-US" sz="1400" dirty="0" err="1">
                    <a:effectLst/>
                  </a:rPr>
                  <a:t>th</a:t>
                </a:r>
                <a:r>
                  <a:rPr lang="en-US" sz="1400" dirty="0">
                    <a:effectLst/>
                  </a:rPr>
                  <a:t> cluster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1400" b="0">
                                <a:effectLst/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US" sz="1400" b="0" i="1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FR" sz="1400" i="1" dirty="0">
                  <a:effectLst/>
                  <a:latin typeface="Cambria Math" panose="02040503050406030204" pitchFamily="18" charset="0"/>
                </a:endParaRPr>
              </a:p>
              <a:p>
                <a:pPr marL="540000" lvl="1" indent="-285750">
                  <a:buSzPct val="100000"/>
                  <a:buFont typeface="Wingdings" panose="05000000000000000000" pitchFamily="2" charset="2"/>
                  <a:buChar char="§"/>
                </a:pPr>
                <a:endParaRPr lang="fr-FR" sz="1400" dirty="0">
                  <a:effectLst/>
                  <a:latin typeface="Cambria Math" panose="02040503050406030204" pitchFamily="18" charset="0"/>
                </a:endParaRPr>
              </a:p>
              <a:p>
                <a:pPr marL="540000" lvl="1" indent="-285750">
                  <a:buSzPct val="100000"/>
                  <a:buFont typeface="Wingdings" panose="05000000000000000000" pitchFamily="2" charset="2"/>
                  <a:buChar char="§"/>
                </a:pPr>
                <a:endParaRPr lang="fr-FR" sz="1400" dirty="0">
                  <a:effectLst/>
                  <a:latin typeface="Cambria Math" panose="02040503050406030204" pitchFamily="18" charset="0"/>
                </a:endParaRPr>
              </a:p>
              <a:p>
                <a:pPr marL="540000" lvl="1" indent="-285750">
                  <a:buSzPct val="100000"/>
                  <a:buFont typeface="Wingdings" panose="05000000000000000000" pitchFamily="2" charset="2"/>
                  <a:buChar char="§"/>
                </a:pPr>
                <a:endParaRPr lang="fr-FR" sz="1400" dirty="0">
                  <a:effectLst/>
                  <a:latin typeface="Cambria Math" panose="02040503050406030204" pitchFamily="18" charset="0"/>
                </a:endParaRPr>
              </a:p>
              <a:p>
                <a:pPr marL="540000" lvl="1" indent="-285750">
                  <a:buSzPct val="100000"/>
                  <a:buFont typeface="Wingdings" panose="05000000000000000000" pitchFamily="2" charset="2"/>
                  <a:buChar char="§"/>
                </a:pPr>
                <a:endParaRPr lang="fr-FR" sz="1400" dirty="0">
                  <a:effectLst/>
                  <a:latin typeface="Cambria Math" panose="02040503050406030204" pitchFamily="18" charset="0"/>
                </a:endParaRP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fr-FR" sz="1400" dirty="0">
                    <a:effectLst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1400" b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400" dirty="0">
                  <a:effectLst/>
                </a:endParaRPr>
              </a:p>
              <a:p>
                <a:pPr marL="540000" lvl="1" indent="-285750">
                  <a:buSzPct val="100000"/>
                  <a:buFont typeface="Wingdings" panose="05000000000000000000" pitchFamily="2" charset="2"/>
                  <a:buChar char="§"/>
                </a:pPr>
                <a:endParaRPr lang="en-US" sz="1400" dirty="0">
                  <a:effectLst/>
                </a:endParaRPr>
              </a:p>
              <a:p>
                <a:pPr marL="540000" lvl="1" indent="-285750">
                  <a:buSzPct val="100000"/>
                  <a:buFont typeface="Wingdings" panose="05000000000000000000" pitchFamily="2" charset="2"/>
                  <a:buChar char="§"/>
                </a:pPr>
                <a:endParaRPr lang="en-US" sz="1400" dirty="0">
                  <a:effectLst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D1AF66A-7A08-4EE2-ADED-A27F662C9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0174" y="1215042"/>
                <a:ext cx="8802822" cy="4670894"/>
              </a:xfrm>
              <a:prstGeom prst="rect">
                <a:avLst/>
              </a:prstGeom>
              <a:blipFill>
                <a:blip r:embed="rId6"/>
                <a:stretch>
                  <a:fillRect l="-208" t="-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received_signal}&#10; {y}_{l,c} = \sqrt{\eta}\textbf{h}_{l,c}\textbf{w}_c  \textbf{s}_{c}+ \mathlarger{\sum}_{b \in \mathcal{C}, b\neq c } \sqrt{\eta}\textbf{h}_{l,c}\textbf{w}_{b}\textbf{s}_{b} + {n}_{l,c},&#10;\end{equation*}&#10;\end{document}" title="IguanaTex Bitmap Display">
            <a:extLst>
              <a:ext uri="{FF2B5EF4-FFF2-40B4-BE49-F238E27FC236}">
                <a16:creationId xmlns:a16="http://schemas.microsoft.com/office/drawing/2014/main" id="{6C6FC69D-D5D3-4F93-B706-979E2E4893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2" y="3420124"/>
            <a:ext cx="3502080" cy="473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E1326DE-349A-4E4F-ACFB-1886B616EC58}"/>
              </a:ext>
            </a:extLst>
          </p:cNvPr>
          <p:cNvSpPr txBox="1"/>
          <p:nvPr/>
        </p:nvSpPr>
        <p:spPr>
          <a:xfrm>
            <a:off x="6220" y="689166"/>
            <a:ext cx="2505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Data Transmission</a:t>
            </a:r>
            <a:endParaRPr lang="fr-FR" sz="1600" dirty="0"/>
          </a:p>
        </p:txBody>
      </p:sp>
      <p:pic>
        <p:nvPicPr>
          <p:cNvPr id="5" name="Content Placeholder 5 1">
            <a:extLst>
              <a:ext uri="{FF2B5EF4-FFF2-40B4-BE49-F238E27FC236}">
                <a16:creationId xmlns:a16="http://schemas.microsoft.com/office/drawing/2014/main" id="{44EC7518-EF9B-4EE1-A280-448C92AB6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20076"/>
            <a:ext cx="3925667" cy="3582172"/>
          </a:xfrm>
          <a:prstGeom prst="rect">
            <a:avLst/>
          </a:prstGeom>
        </p:spPr>
      </p:pic>
      <p:pic>
        <p:nvPicPr>
          <p:cNvPr id="6" name="Content Placeholder 5 2">
            <a:extLst>
              <a:ext uri="{FF2B5EF4-FFF2-40B4-BE49-F238E27FC236}">
                <a16:creationId xmlns:a16="http://schemas.microsoft.com/office/drawing/2014/main" id="{1791A433-8D7E-44D7-BA21-140C8A9DCE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16" y="1920076"/>
            <a:ext cx="4269633" cy="3896041"/>
          </a:xfrm>
          <a:prstGeom prst="rect">
            <a:avLst/>
          </a:prstGeom>
        </p:spPr>
      </p:pic>
      <p:pic>
        <p:nvPicPr>
          <p:cNvPr id="8" name="Image 7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vec{\Theta}_c=(\theta_c,\phi_c) =&#10; \begin{cases}&#10;  \vec{\Theta}_{1,1,c}=(\theta_{1,1,c},\phi_{1,1,c}) &amp; \text{if $ K_c=1 $},\\&#10;  \left(\frac{\underset{l \in \mathcal{K}_c}{\min}\{\theta_{1,l,c}\}+\underset{l\in \mathcal{K}_c}{\max} \{\theta_{1,l,c}\}}{2},\frac{\underset{l \in \mathcal{K}_c}{\min}\{\phi_{1,l,c}\}+\underset{l\in \mathcal{K}_c}{\max} \{\phi_{1,l,c}\}}{2}\right) &amp; \text{if $ K_c \ge  2 $}.&#10; \end{cases}&#10;\end{equation*}&#10;&#10;&#10;\end{document}" title="IguanaTex Bitmap Display">
            <a:extLst>
              <a:ext uri="{FF2B5EF4-FFF2-40B4-BE49-F238E27FC236}">
                <a16:creationId xmlns:a16="http://schemas.microsoft.com/office/drawing/2014/main" id="{5D905496-17F6-4D66-87D2-6E4C9C4D28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5151086" cy="585143"/>
          </a:xfrm>
          <a:prstGeom prst="rect">
            <a:avLst/>
          </a:prstGeom>
        </p:spPr>
      </p:pic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077A2993-F9F7-4D4C-B90B-8A07012F9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746370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Ellipse 13">
            <a:extLst>
              <a:ext uri="{FF2B5EF4-FFF2-40B4-BE49-F238E27FC236}">
                <a16:creationId xmlns:a16="http://schemas.microsoft.com/office/drawing/2014/main" id="{47275259-9418-4FBE-B00B-EA36BF23D839}"/>
              </a:ext>
            </a:extLst>
          </p:cNvPr>
          <p:cNvSpPr/>
          <p:nvPr/>
        </p:nvSpPr>
        <p:spPr>
          <a:xfrm>
            <a:off x="1370994" y="3420367"/>
            <a:ext cx="264178" cy="33212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1A3C118-6008-44F3-8234-990C669F522A}"/>
              </a:ext>
            </a:extLst>
          </p:cNvPr>
          <p:cNvSpPr/>
          <p:nvPr/>
        </p:nvSpPr>
        <p:spPr>
          <a:xfrm>
            <a:off x="2982734" y="3405423"/>
            <a:ext cx="265155" cy="34175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33E0D20-C8DC-4EC6-A952-649D7287C945}"/>
                  </a:ext>
                </a:extLst>
              </p:cNvPr>
              <p:cNvSpPr txBox="1"/>
              <p:nvPr/>
            </p:nvSpPr>
            <p:spPr>
              <a:xfrm>
                <a:off x="3082497" y="3705340"/>
                <a:ext cx="1617398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</a:rPr>
                  <a:t>Channel vector between BS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UE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FR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33E0D20-C8DC-4EC6-A952-649D7287C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497" y="3705340"/>
                <a:ext cx="1617398" cy="438262"/>
              </a:xfrm>
              <a:prstGeom prst="rect">
                <a:avLst/>
              </a:prstGeom>
              <a:blipFill>
                <a:blip r:embed="rId15"/>
                <a:stretch>
                  <a:fillRect t="-1389"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8EEEFE50-D729-4415-8EBE-79BB88566AC4}"/>
              </a:ext>
            </a:extLst>
          </p:cNvPr>
          <p:cNvSpPr txBox="1"/>
          <p:nvPr/>
        </p:nvSpPr>
        <p:spPr>
          <a:xfrm>
            <a:off x="743863" y="3706669"/>
            <a:ext cx="1657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Normalization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 BF factor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593504D-6A50-4B3D-9B38-64D4D8E44E58}"/>
              </a:ext>
            </a:extLst>
          </p:cNvPr>
          <p:cNvSpPr/>
          <p:nvPr/>
        </p:nvSpPr>
        <p:spPr>
          <a:xfrm>
            <a:off x="1587451" y="3414977"/>
            <a:ext cx="296732" cy="33751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17DDC45-1BF3-44ED-84B0-84C24BE47434}"/>
              </a:ext>
            </a:extLst>
          </p:cNvPr>
          <p:cNvSpPr/>
          <p:nvPr/>
        </p:nvSpPr>
        <p:spPr>
          <a:xfrm>
            <a:off x="3209179" y="3399205"/>
            <a:ext cx="299480" cy="357251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E5B2716-06F5-4FC9-9C76-03CA9A98678E}"/>
              </a:ext>
            </a:extLst>
          </p:cNvPr>
          <p:cNvSpPr txBox="1"/>
          <p:nvPr/>
        </p:nvSpPr>
        <p:spPr>
          <a:xfrm>
            <a:off x="1008182" y="3816829"/>
            <a:ext cx="42696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BF weight vector corresponding to the c-</a:t>
            </a:r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 cluster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3FD043B-F8CD-4231-BBD9-BE939642D3DD}"/>
              </a:ext>
            </a:extLst>
          </p:cNvPr>
          <p:cNvSpPr/>
          <p:nvPr/>
        </p:nvSpPr>
        <p:spPr>
          <a:xfrm>
            <a:off x="1842747" y="3436346"/>
            <a:ext cx="265155" cy="30318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Image 36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 \textbf{s}_c =\sum_{l\in \mathcal{K}_c}\sqrt{\gamma_{l,c}p_c}s_{l,c},&#10;\end{equation*}&#10;&#10;&#10;\end{document}" title="IguanaTex Bitmap Display">
            <a:extLst>
              <a:ext uri="{FF2B5EF4-FFF2-40B4-BE49-F238E27FC236}">
                <a16:creationId xmlns:a16="http://schemas.microsoft.com/office/drawing/2014/main" id="{66AA0E3B-C2FE-40EB-8E3D-153ACBF805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2" y="5119640"/>
            <a:ext cx="1565867" cy="40000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2A660376-9CFD-46F9-AB4E-DA6F693ABF19}"/>
              </a:ext>
            </a:extLst>
          </p:cNvPr>
          <p:cNvSpPr/>
          <p:nvPr/>
        </p:nvSpPr>
        <p:spPr>
          <a:xfrm>
            <a:off x="2083376" y="3459759"/>
            <a:ext cx="196509" cy="249004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497AF12-FDF5-43C9-98E7-A63114296ACC}"/>
              </a:ext>
            </a:extLst>
          </p:cNvPr>
          <p:cNvSpPr txBox="1"/>
          <p:nvPr/>
        </p:nvSpPr>
        <p:spPr>
          <a:xfrm>
            <a:off x="962076" y="3810522"/>
            <a:ext cx="26998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Superposed signal of the </a:t>
            </a: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 cluster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D561C24-72ED-47B3-85E3-C8D4B3F9D99F}"/>
              </a:ext>
            </a:extLst>
          </p:cNvPr>
          <p:cNvSpPr/>
          <p:nvPr/>
        </p:nvSpPr>
        <p:spPr>
          <a:xfrm>
            <a:off x="2126223" y="5121594"/>
            <a:ext cx="265154" cy="249004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desired signal">
                <a:extLst>
                  <a:ext uri="{FF2B5EF4-FFF2-40B4-BE49-F238E27FC236}">
                    <a16:creationId xmlns:a16="http://schemas.microsoft.com/office/drawing/2014/main" id="{82E7DAE4-ED4D-4DB1-8AE5-D33CED079485}"/>
                  </a:ext>
                </a:extLst>
              </p:cNvPr>
              <p:cNvSpPr txBox="1"/>
              <p:nvPr/>
            </p:nvSpPr>
            <p:spPr>
              <a:xfrm>
                <a:off x="1334863" y="5468804"/>
                <a:ext cx="2478685" cy="285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Desired signal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UE</m:t>
                        </m:r>
                      </m:e>
                      <m:sub>
                        <m:r>
                          <a:rPr lang="en-US" sz="1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1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fr-FR" sz="1200" dirty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desired signal">
                <a:extLst>
                  <a:ext uri="{FF2B5EF4-FFF2-40B4-BE49-F238E27FC236}">
                    <a16:creationId xmlns:a16="http://schemas.microsoft.com/office/drawing/2014/main" id="{82E7DAE4-ED4D-4DB1-8AE5-D33CED079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63" y="5468804"/>
                <a:ext cx="2478685" cy="285206"/>
              </a:xfrm>
              <a:prstGeom prst="rect">
                <a:avLst/>
              </a:prstGeom>
              <a:blipFill>
                <a:blip r:embed="rId17"/>
                <a:stretch>
                  <a:fillRect l="-246" t="-2128" b="-10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lipse 31">
            <a:extLst>
              <a:ext uri="{FF2B5EF4-FFF2-40B4-BE49-F238E27FC236}">
                <a16:creationId xmlns:a16="http://schemas.microsoft.com/office/drawing/2014/main" id="{D098EF09-E7DD-4056-9D3C-FF936B12D9D4}"/>
              </a:ext>
            </a:extLst>
          </p:cNvPr>
          <p:cNvSpPr/>
          <p:nvPr/>
        </p:nvSpPr>
        <p:spPr>
          <a:xfrm>
            <a:off x="1726047" y="5121594"/>
            <a:ext cx="265154" cy="249004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PA cluster">
            <a:extLst>
              <a:ext uri="{FF2B5EF4-FFF2-40B4-BE49-F238E27FC236}">
                <a16:creationId xmlns:a16="http://schemas.microsoft.com/office/drawing/2014/main" id="{6ED1B322-2D51-4FD3-935A-04B601BA763C}"/>
              </a:ext>
            </a:extLst>
          </p:cNvPr>
          <p:cNvSpPr txBox="1"/>
          <p:nvPr/>
        </p:nvSpPr>
        <p:spPr>
          <a:xfrm>
            <a:off x="1094051" y="5469754"/>
            <a:ext cx="24786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Power allocated to the c-</a:t>
            </a:r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th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 cluster</a:t>
            </a:r>
            <a:endParaRPr lang="fr-FR" sz="1100" dirty="0">
              <a:solidFill>
                <a:schemeClr val="accent1">
                  <a:lumMod val="7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4811C5B-EF35-4DA2-B81C-0EFC170D958A}"/>
              </a:ext>
            </a:extLst>
          </p:cNvPr>
          <p:cNvSpPr/>
          <p:nvPr/>
        </p:nvSpPr>
        <p:spPr>
          <a:xfrm>
            <a:off x="1898031" y="5118769"/>
            <a:ext cx="265154" cy="249004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151E8F9-3E13-46EA-B404-7EBB1DE3641B}"/>
              </a:ext>
            </a:extLst>
          </p:cNvPr>
          <p:cNvSpPr txBox="1"/>
          <p:nvPr/>
        </p:nvSpPr>
        <p:spPr>
          <a:xfrm>
            <a:off x="8001000" y="6018506"/>
            <a:ext cx="40008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Figure: </a:t>
            </a:r>
            <a:r>
              <a:rPr lang="fr-FR" sz="1200" b="0" i="0" u="none" strike="noStrike" baseline="0" dirty="0"/>
              <a:t>Angle-</a:t>
            </a:r>
            <a:r>
              <a:rPr lang="fr-FR" sz="1200" b="0" i="0" u="none" strike="noStrike" baseline="0" dirty="0" err="1"/>
              <a:t>domain</a:t>
            </a:r>
            <a:r>
              <a:rPr lang="fr-FR" sz="1200" b="0" i="0" u="none" strike="noStrike" baseline="0" dirty="0"/>
              <a:t> (AD) MIMO-NOMA</a:t>
            </a:r>
            <a:endParaRPr lang="fr-FR" sz="12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0C52BB4-5766-46FF-A0F6-E2956C1D3576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AD MIMO-NOMA System Description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Power Allocation,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Simulation Results, Conclusions </a:t>
            </a:r>
          </a:p>
        </p:txBody>
      </p:sp>
    </p:spTree>
    <p:extLst>
      <p:ext uri="{BB962C8B-B14F-4D97-AF65-F5344CB8AC3E}">
        <p14:creationId xmlns:p14="http://schemas.microsoft.com/office/powerpoint/2010/main" val="24728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 animBg="1"/>
      <p:bldP spid="14" grpId="1" animBg="1"/>
      <p:bldP spid="15" grpId="0" animBg="1"/>
      <p:bldP spid="15" grpId="1" animBg="1"/>
      <p:bldP spid="20" grpId="0"/>
      <p:bldP spid="20" grpId="1"/>
      <p:bldP spid="18" grpId="0"/>
      <p:bldP spid="18" grpId="1"/>
      <p:bldP spid="21" grpId="0" animBg="1"/>
      <p:bldP spid="21" grpId="1" animBg="1"/>
      <p:bldP spid="22" grpId="0" animBg="1"/>
      <p:bldP spid="22" grpId="1" animBg="1"/>
      <p:bldP spid="24" grpId="0"/>
      <p:bldP spid="24" grpId="1"/>
      <p:bldP spid="25" grpId="0" animBg="1"/>
      <p:bldP spid="25" grpId="1" animBg="1"/>
      <p:bldP spid="27" grpId="0" animBg="1"/>
      <p:bldP spid="27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32" grpId="0" animBg="1"/>
      <p:bldP spid="33" grpId="0"/>
      <p:bldP spid="33" grpId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210382E-226E-4A29-8BEF-5BBF06ED3FDC}"/>
                  </a:ext>
                </a:extLst>
              </p:cNvPr>
              <p:cNvSpPr txBox="1"/>
              <p:nvPr/>
            </p:nvSpPr>
            <p:spPr>
              <a:xfrm flipH="1">
                <a:off x="-238219" y="1192531"/>
                <a:ext cx="7677878" cy="4411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b="1" u="sng" dirty="0"/>
                  <a:t>After SIC:</a:t>
                </a:r>
                <a:r>
                  <a:rPr lang="en-US" sz="1400" b="1" dirty="0"/>
                  <a:t> </a:t>
                </a:r>
                <a:r>
                  <a:rPr lang="en-US" sz="1400" dirty="0"/>
                  <a:t>Received signal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UE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  <a:p>
                <a:pPr marL="742950" lvl="1" indent="-285750"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600" dirty="0"/>
              </a:p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b="1" u="sng" dirty="0"/>
                  <a:t>Channel quality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u="sng" smtClean="0">
                            <a:latin typeface="Cambria Math" panose="02040503050406030204" pitchFamily="18" charset="0"/>
                          </a:rPr>
                          <m:t>𝜻</m:t>
                        </m:r>
                      </m:e>
                      <m:sub>
                        <m:r>
                          <a:rPr lang="en-US" sz="1400" b="1" i="1" u="sng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400" b="1" i="1" u="sng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u="sng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400" b="1" u="sng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0" u="sng">
                            <a:latin typeface="Cambria Math" panose="02040503050406030204" pitchFamily="18" charset="0"/>
                          </a:rPr>
                          <m:t>𝐔𝐄</m:t>
                        </m:r>
                      </m:e>
                      <m:sub>
                        <m:r>
                          <a:rPr lang="en-US" sz="1400" b="1" i="1" u="sng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400" b="1" u="sng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u="sng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400" b="1" dirty="0"/>
                  <a:t>: </a:t>
                </a:r>
                <a:r>
                  <a:rPr lang="en-US" sz="1400" dirty="0"/>
                  <a:t>Superposed signal to other-clusters interference plus noise ratio</a:t>
                </a:r>
              </a:p>
              <a:p>
                <a:pPr marL="742950" lvl="1" indent="-285750"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b="1" u="sng" dirty="0"/>
                  <a:t>Optimal user ordering strategy:</a:t>
                </a:r>
              </a:p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600" dirty="0"/>
              </a:p>
              <a:p>
                <a:pPr marL="742950" lvl="1" indent="-285750"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b="1" u="sng" dirty="0"/>
                  <a:t>Efficient SIC constraint: </a:t>
                </a:r>
              </a:p>
              <a:p>
                <a:pPr marL="742950" lvl="1" indent="-285750"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400" dirty="0"/>
              </a:p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b="1" u="sng" dirty="0"/>
                  <a:t>Sum-Throughput:</a:t>
                </a:r>
                <a:endParaRPr lang="fr-FR" sz="1400" b="1" u="sng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210382E-226E-4A29-8BEF-5BBF06ED3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38219" y="1192531"/>
                <a:ext cx="7677878" cy="4411977"/>
              </a:xfrm>
              <a:prstGeom prst="rect">
                <a:avLst/>
              </a:prstGeom>
              <a:blipFill>
                <a:blip r:embed="rId8"/>
                <a:stretch>
                  <a:fillRect t="-2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Content Placeholder 5 2">
            <a:extLst>
              <a:ext uri="{FF2B5EF4-FFF2-40B4-BE49-F238E27FC236}">
                <a16:creationId xmlns:a16="http://schemas.microsoft.com/office/drawing/2014/main" id="{B86F8626-5F8D-48A9-A0CF-CDE5E6D559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31" y="1919661"/>
            <a:ext cx="4269633" cy="3896041"/>
          </a:xfrm>
          <a:prstGeom prst="rect">
            <a:avLst/>
          </a:prstGeom>
        </p:spPr>
      </p:pic>
      <p:pic>
        <p:nvPicPr>
          <p:cNvPr id="5" name="Image 4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zeta_ADI_CDBS_f}&#10;R=\sum_{c\in \mathcal{C}}\sum_{ l\in\mathcal{K}_c}B\log_2(1+\text{SINR}_{l,c})  ={\sum_{c\in \mathcal{C}_s}B\log_2(1+\zeta_{1,c}) }+{\sum_{c\in \mathcal{C}_n}\sum_{ l\in\mathcal{K}_c}B\log_2 \left( 1+\frac{ \gamma_{l,c}\zeta_{l,c}}{ \mathlarger{\sum}_{m=1}^{l-1} \gamma_{m,c}\zeta_{l,c} +  1} \right)}.&#10;\end{equation*}&#10;\end{document}" title="IguanaTex Bitmap Display">
            <a:extLst>
              <a:ext uri="{FF2B5EF4-FFF2-40B4-BE49-F238E27FC236}">
                <a16:creationId xmlns:a16="http://schemas.microsoft.com/office/drawing/2014/main" id="{AA5871D6-A8D7-44EF-A217-3F26C505E4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3" y="5153841"/>
            <a:ext cx="7397760" cy="10892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E1326DE-349A-4E4F-ACFB-1886B616EC58}"/>
              </a:ext>
            </a:extLst>
          </p:cNvPr>
          <p:cNvSpPr txBox="1"/>
          <p:nvPr/>
        </p:nvSpPr>
        <p:spPr>
          <a:xfrm>
            <a:off x="6220" y="689166"/>
            <a:ext cx="2437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Data Transmission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077A2993-F9F7-4D4C-B90B-8A07012F9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847129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 hidden="1">
                <a:extLst>
                  <a:ext uri="{FF2B5EF4-FFF2-40B4-BE49-F238E27FC236}">
                    <a16:creationId xmlns:a16="http://schemas.microsoft.com/office/drawing/2014/main" id="{033E0D20-C8DC-4EC6-A952-649D7287C945}"/>
                  </a:ext>
                </a:extLst>
              </p:cNvPr>
              <p:cNvSpPr txBox="1"/>
              <p:nvPr/>
            </p:nvSpPr>
            <p:spPr>
              <a:xfrm>
                <a:off x="3328306" y="3124116"/>
                <a:ext cx="1789272" cy="469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</a:rPr>
                  <a:t>Channel vector between BS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UE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FR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 hidden="1">
                <a:extLst>
                  <a:ext uri="{FF2B5EF4-FFF2-40B4-BE49-F238E27FC236}">
                    <a16:creationId xmlns:a16="http://schemas.microsoft.com/office/drawing/2014/main" id="{033E0D20-C8DC-4EC6-A952-649D7287C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306" y="3124116"/>
                <a:ext cx="1789272" cy="469872"/>
              </a:xfrm>
              <a:prstGeom prst="rect">
                <a:avLst/>
              </a:prstGeom>
              <a:blipFill>
                <a:blip r:embed="rId16"/>
                <a:stretch>
                  <a:fillRect l="-341" t="-1282" b="-5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 hidden="1">
            <a:extLst>
              <a:ext uri="{FF2B5EF4-FFF2-40B4-BE49-F238E27FC236}">
                <a16:creationId xmlns:a16="http://schemas.microsoft.com/office/drawing/2014/main" id="{8EEEFE50-D729-4415-8EBE-79BB88566AC4}"/>
              </a:ext>
            </a:extLst>
          </p:cNvPr>
          <p:cNvSpPr txBox="1"/>
          <p:nvPr/>
        </p:nvSpPr>
        <p:spPr>
          <a:xfrm>
            <a:off x="887894" y="3082053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70C0"/>
                </a:solidFill>
              </a:rPr>
              <a:t>Normalization</a:t>
            </a:r>
            <a:r>
              <a:rPr lang="fr-FR" sz="1200" dirty="0">
                <a:solidFill>
                  <a:srgbClr val="0070C0"/>
                </a:solidFill>
              </a:rPr>
              <a:t> BF factor</a:t>
            </a:r>
          </a:p>
        </p:txBody>
      </p:sp>
      <p:pic>
        <p:nvPicPr>
          <p:cNvPr id="12" name="Image 11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multline*}\label{eq:received_signal_afterSIC}&#10; {y}_{l,c} = {\sqrt{\eta}\sqrt{ \gamma_{l,c}p_c}\textbf{h}_{l,c}\textbf{a}_c  {s}_{l,c}}+ { \mathlarger{\sum}_{m=1}^{l-1}\sqrt{\eta}\sqrt{ \gamma_{m,c}p_c} \textbf{h}_{l,c}\textbf{a}_c{s}_{m,c}}+ {\mathlarger{\sum}_{b \in \mathcal{C}, b\neq c } \sqrt{\eta}\sqrt{p_b}\textbf{h}_{l,c}\textbf{a}_{b}\textbf{s}_{b}} + {n}_{l,c}.&#10;\end{multline*}&#10;&#10;&#10;\end{document}" title="IguanaTex Bitmap Display">
            <a:extLst>
              <a:ext uri="{FF2B5EF4-FFF2-40B4-BE49-F238E27FC236}">
                <a16:creationId xmlns:a16="http://schemas.microsoft.com/office/drawing/2014/main" id="{D19D04A5-B605-4D9A-805A-D065E015AC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7" y="1546623"/>
            <a:ext cx="6297851" cy="623379"/>
          </a:xfrm>
          <a:prstGeom prst="rect">
            <a:avLst/>
          </a:prstGeom>
        </p:spPr>
      </p:pic>
      <p:pic>
        <p:nvPicPr>
          <p:cNvPr id="14" name="Image 13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zeta_{l,c}=\frac{\eta p_c|\textbf{h}_{l,c}\textbf{a}_c|^2}{\mathlarger{\sum}_{b \in \mathcal{C}, b\neq c }\eta p_b|\textbf{h}_{l,c}\textbf{a}_{b}|^2 +  \sigma^2_n}.&#10;\end{equation*}&#10;&#10;&#10;\end{document}" title="IguanaTex Bitmap Display">
            <a:extLst>
              <a:ext uri="{FF2B5EF4-FFF2-40B4-BE49-F238E27FC236}">
                <a16:creationId xmlns:a16="http://schemas.microsoft.com/office/drawing/2014/main" id="{02B43AC1-92D9-4D5B-A367-CFE57564903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79" y="2943279"/>
            <a:ext cx="2348800" cy="672000"/>
          </a:xfrm>
          <a:prstGeom prst="rect">
            <a:avLst/>
          </a:prstGeom>
        </p:spPr>
      </p:pic>
      <p:pic>
        <p:nvPicPr>
          <p:cNvPr id="9" name="Image 8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zeta_{1,c}\ge\zeta_{2,c}\ge \cdots\ge \zeta_{K_c,c} \rightarrow \gamma_{1,c}\le\cdots\le \gamma_{K_c,c} &#10;\end{equation*}&#10;&#10;&#10;\end{document}" title="IguanaTex Bitmap Display">
            <a:extLst>
              <a:ext uri="{FF2B5EF4-FFF2-40B4-BE49-F238E27FC236}">
                <a16:creationId xmlns:a16="http://schemas.microsoft.com/office/drawing/2014/main" id="{87CA5496-0D05-4054-BA1F-88E277CAC7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16" y="3996818"/>
            <a:ext cx="3419733" cy="174933"/>
          </a:xfrm>
          <a:prstGeom prst="rect">
            <a:avLst/>
          </a:prstGeom>
        </p:spPr>
      </p:pic>
      <p:pic>
        <p:nvPicPr>
          <p:cNvPr id="7" name="Image 6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gamma_{l,c}\zeta_{l-1,c}-\sum_{m=1}^{l-1}\gamma_{m,c}\zeta_{l-1,c}\ge P_{\min}, \quad l=2, \cdots K_c&#10;\end{equation*}&#10;&#10;&#10;\end{document}" title="IguanaTex Bitmap Display">
            <a:extLst>
              <a:ext uri="{FF2B5EF4-FFF2-40B4-BE49-F238E27FC236}">
                <a16:creationId xmlns:a16="http://schemas.microsoft.com/office/drawing/2014/main" id="{7376F914-3E90-4E6A-B8D0-8232FE7CEAC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16" y="4582194"/>
            <a:ext cx="3724800" cy="515200"/>
          </a:xfrm>
          <a:prstGeom prst="rect">
            <a:avLst/>
          </a:prstGeom>
        </p:spPr>
      </p:pic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23FF3ABD-E29F-4E6B-A48F-01149C3B4484}"/>
              </a:ext>
            </a:extLst>
          </p:cNvPr>
          <p:cNvSpPr/>
          <p:nvPr/>
        </p:nvSpPr>
        <p:spPr>
          <a:xfrm rot="5400000">
            <a:off x="1679937" y="1478571"/>
            <a:ext cx="123317" cy="1501991"/>
          </a:xfrm>
          <a:prstGeom prst="rightBrace">
            <a:avLst>
              <a:gd name="adj1" fmla="val 97886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CE3BF10-4FAD-4B8D-9B57-383D8D1E1A82}"/>
              </a:ext>
            </a:extLst>
          </p:cNvPr>
          <p:cNvSpPr txBox="1"/>
          <p:nvPr/>
        </p:nvSpPr>
        <p:spPr>
          <a:xfrm>
            <a:off x="1158642" y="2285469"/>
            <a:ext cx="115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Desired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 signal</a:t>
            </a:r>
          </a:p>
        </p:txBody>
      </p:sp>
      <p:sp>
        <p:nvSpPr>
          <p:cNvPr id="71" name="Accolade fermante 70">
            <a:extLst>
              <a:ext uri="{FF2B5EF4-FFF2-40B4-BE49-F238E27FC236}">
                <a16:creationId xmlns:a16="http://schemas.microsoft.com/office/drawing/2014/main" id="{9CD01291-39BF-443F-AC4C-FDDEBAF9A6D1}"/>
              </a:ext>
            </a:extLst>
          </p:cNvPr>
          <p:cNvSpPr/>
          <p:nvPr/>
        </p:nvSpPr>
        <p:spPr>
          <a:xfrm rot="5400000">
            <a:off x="3565563" y="1231131"/>
            <a:ext cx="137362" cy="1970668"/>
          </a:xfrm>
          <a:prstGeom prst="rightBrace">
            <a:avLst>
              <a:gd name="adj1" fmla="val 92448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86965ED-0C17-4738-BC65-4641E94484D9}"/>
              </a:ext>
            </a:extLst>
          </p:cNvPr>
          <p:cNvSpPr txBox="1"/>
          <p:nvPr/>
        </p:nvSpPr>
        <p:spPr>
          <a:xfrm>
            <a:off x="2706188" y="2247682"/>
            <a:ext cx="1848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Intra-cluster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interference</a:t>
            </a:r>
            <a:endParaRPr lang="fr-FR" sz="1200" dirty="0">
              <a:solidFill>
                <a:schemeClr val="accent1">
                  <a:lumMod val="7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75" name="Accolade fermante 74">
            <a:extLst>
              <a:ext uri="{FF2B5EF4-FFF2-40B4-BE49-F238E27FC236}">
                <a16:creationId xmlns:a16="http://schemas.microsoft.com/office/drawing/2014/main" id="{27D7CD60-82C4-4D40-A9B0-5881060921D6}"/>
              </a:ext>
            </a:extLst>
          </p:cNvPr>
          <p:cNvSpPr/>
          <p:nvPr/>
        </p:nvSpPr>
        <p:spPr>
          <a:xfrm rot="5400000">
            <a:off x="5847644" y="1118915"/>
            <a:ext cx="117038" cy="2215027"/>
          </a:xfrm>
          <a:prstGeom prst="rightBrace">
            <a:avLst>
              <a:gd name="adj1" fmla="val 88107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4587484-4D91-4FD4-9A8A-5E7F6AB427B7}"/>
              </a:ext>
            </a:extLst>
          </p:cNvPr>
          <p:cNvSpPr txBox="1"/>
          <p:nvPr/>
        </p:nvSpPr>
        <p:spPr>
          <a:xfrm>
            <a:off x="4877851" y="2285146"/>
            <a:ext cx="1850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Inter-cluster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interference</a:t>
            </a:r>
            <a:endParaRPr lang="fr-FR" sz="1200" dirty="0">
              <a:solidFill>
                <a:schemeClr val="accent1">
                  <a:lumMod val="7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3673AC63-2439-42FC-B880-B4A7E4960E07}"/>
              </a:ext>
            </a:extLst>
          </p:cNvPr>
          <p:cNvSpPr txBox="1"/>
          <p:nvPr/>
        </p:nvSpPr>
        <p:spPr>
          <a:xfrm>
            <a:off x="3053670" y="587823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Bandwidth</a:t>
            </a:r>
            <a:endParaRPr lang="fr-FR" sz="1200" dirty="0">
              <a:solidFill>
                <a:schemeClr val="accent1">
                  <a:lumMod val="7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C0D39389-9521-4791-8486-F4FDA5AC2F3D}"/>
              </a:ext>
            </a:extLst>
          </p:cNvPr>
          <p:cNvSpPr/>
          <p:nvPr/>
        </p:nvSpPr>
        <p:spPr>
          <a:xfrm>
            <a:off x="3237395" y="5527509"/>
            <a:ext cx="296832" cy="266891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9" name="DBS_issue">
            <a:extLst>
              <a:ext uri="{FF2B5EF4-FFF2-40B4-BE49-F238E27FC236}">
                <a16:creationId xmlns:a16="http://schemas.microsoft.com/office/drawing/2014/main" id="{91AC894C-244D-4CB7-9AA5-897DC25D4A7C}"/>
              </a:ext>
            </a:extLst>
          </p:cNvPr>
          <p:cNvGrpSpPr/>
          <p:nvPr/>
        </p:nvGrpSpPr>
        <p:grpSpPr>
          <a:xfrm>
            <a:off x="7337639" y="1525221"/>
            <a:ext cx="4651473" cy="1794699"/>
            <a:chOff x="7976304" y="4289739"/>
            <a:chExt cx="3328224" cy="1859763"/>
          </a:xfrm>
        </p:grpSpPr>
        <p:sp>
          <p:nvSpPr>
            <p:cNvPr id="80" name="Rectangle avec coins arrondis du même côté 8">
              <a:extLst>
                <a:ext uri="{FF2B5EF4-FFF2-40B4-BE49-F238E27FC236}">
                  <a16:creationId xmlns:a16="http://schemas.microsoft.com/office/drawing/2014/main" id="{FC3A5857-5BF8-4242-A363-7DDFD9C8D3D9}"/>
                </a:ext>
              </a:extLst>
            </p:cNvPr>
            <p:cNvSpPr/>
            <p:nvPr/>
          </p:nvSpPr>
          <p:spPr>
            <a:xfrm>
              <a:off x="7976304" y="4289739"/>
              <a:ext cx="3328224" cy="399612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MIMO-NOMA 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D48ADCF-019B-4DC0-AF73-E9C125C9CD02}"/>
                </a:ext>
              </a:extLst>
            </p:cNvPr>
            <p:cNvSpPr/>
            <p:nvPr/>
          </p:nvSpPr>
          <p:spPr>
            <a:xfrm>
              <a:off x="7976304" y="4689353"/>
              <a:ext cx="3328224" cy="1460149"/>
            </a:xfrm>
            <a:prstGeom prst="rect">
              <a:avLst/>
            </a:prstGeom>
            <a:solidFill>
              <a:srgbClr val="FCD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Ellipse 81">
            <a:extLst>
              <a:ext uri="{FF2B5EF4-FFF2-40B4-BE49-F238E27FC236}">
                <a16:creationId xmlns:a16="http://schemas.microsoft.com/office/drawing/2014/main" id="{4B0709FE-C83B-4AB9-8F65-879DE0897D06}"/>
              </a:ext>
            </a:extLst>
          </p:cNvPr>
          <p:cNvSpPr/>
          <p:nvPr/>
        </p:nvSpPr>
        <p:spPr>
          <a:xfrm>
            <a:off x="3516361" y="2896181"/>
            <a:ext cx="273968" cy="2546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38DE180D-1C55-4049-B936-9A86CF586342}"/>
              </a:ext>
            </a:extLst>
          </p:cNvPr>
          <p:cNvSpPr/>
          <p:nvPr/>
        </p:nvSpPr>
        <p:spPr>
          <a:xfrm>
            <a:off x="3555750" y="3202764"/>
            <a:ext cx="273968" cy="2546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3126AFA4-EC1C-4141-974F-C3527B905E43}"/>
                  </a:ext>
                </a:extLst>
              </p:cNvPr>
              <p:cNvSpPr txBox="1"/>
              <p:nvPr/>
            </p:nvSpPr>
            <p:spPr>
              <a:xfrm>
                <a:off x="7412914" y="2073571"/>
                <a:ext cx="465147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Optimal user </a:t>
                </a:r>
                <a:r>
                  <a:rPr lang="en-US" sz="16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o</a:t>
                </a:r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rdering </a:t>
                </a:r>
                <a:r>
                  <a:rPr lang="en-US" sz="16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s</a:t>
                </a:r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trategy requires FCSI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Efficient SIC constraint requires FCSI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User clustering and power allocation </a:t>
                </a:r>
                <a:r>
                  <a:rPr lang="en-US" sz="16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echniques </a:t>
                </a:r>
                <a:r>
                  <a:rPr lang="en-US" sz="16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m</a:t>
                </a:r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require FCSI</a:t>
                </a:r>
                <a:endParaRPr lang="fr-FR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3126AFA4-EC1C-4141-974F-C3527B90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914" y="2073571"/>
                <a:ext cx="4651474" cy="1077218"/>
              </a:xfrm>
              <a:prstGeom prst="rect">
                <a:avLst/>
              </a:prstGeom>
              <a:blipFill>
                <a:blip r:embed="rId21"/>
                <a:stretch>
                  <a:fillRect l="-524" t="-1695" b="-62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4F1AFF5D-EC35-4015-B2CE-D405AE841000}"/>
              </a:ext>
            </a:extLst>
          </p:cNvPr>
          <p:cNvSpPr/>
          <p:nvPr/>
        </p:nvSpPr>
        <p:spPr>
          <a:xfrm>
            <a:off x="7337639" y="3886199"/>
            <a:ext cx="4593877" cy="8211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Need to design user ordering, user clustering and PA techniques with only ADI</a:t>
            </a:r>
          </a:p>
        </p:txBody>
      </p:sp>
      <p:sp>
        <p:nvSpPr>
          <p:cNvPr id="36" name="Accolade fermante 35">
            <a:extLst>
              <a:ext uri="{FF2B5EF4-FFF2-40B4-BE49-F238E27FC236}">
                <a16:creationId xmlns:a16="http://schemas.microsoft.com/office/drawing/2014/main" id="{2ADA4522-440F-4312-9D42-1F2D777897E6}"/>
              </a:ext>
            </a:extLst>
          </p:cNvPr>
          <p:cNvSpPr/>
          <p:nvPr/>
        </p:nvSpPr>
        <p:spPr>
          <a:xfrm rot="5400000">
            <a:off x="3699368" y="5536112"/>
            <a:ext cx="102057" cy="1404794"/>
          </a:xfrm>
          <a:prstGeom prst="rightBrace">
            <a:avLst>
              <a:gd name="adj1" fmla="val 115049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7D6E80-B80B-4644-BFDC-5737EEF76379}"/>
              </a:ext>
            </a:extLst>
          </p:cNvPr>
          <p:cNvSpPr txBox="1"/>
          <p:nvPr/>
        </p:nvSpPr>
        <p:spPr>
          <a:xfrm>
            <a:off x="3275973" y="6252939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SU clusters</a:t>
            </a:r>
          </a:p>
        </p:txBody>
      </p:sp>
      <p:sp>
        <p:nvSpPr>
          <p:cNvPr id="38" name="Accolade fermante 37">
            <a:extLst>
              <a:ext uri="{FF2B5EF4-FFF2-40B4-BE49-F238E27FC236}">
                <a16:creationId xmlns:a16="http://schemas.microsoft.com/office/drawing/2014/main" id="{6420E90A-F9D0-4508-A254-7AE541FB179E}"/>
              </a:ext>
            </a:extLst>
          </p:cNvPr>
          <p:cNvSpPr/>
          <p:nvPr/>
        </p:nvSpPr>
        <p:spPr>
          <a:xfrm rot="5400000">
            <a:off x="6097979" y="4724438"/>
            <a:ext cx="111289" cy="2945713"/>
          </a:xfrm>
          <a:prstGeom prst="rightBrace">
            <a:avLst>
              <a:gd name="adj1" fmla="val 92971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5221DF8-0310-4F04-A029-E054847FF2EE}"/>
              </a:ext>
            </a:extLst>
          </p:cNvPr>
          <p:cNvSpPr txBox="1"/>
          <p:nvPr/>
        </p:nvSpPr>
        <p:spPr>
          <a:xfrm>
            <a:off x="5569967" y="6208635"/>
            <a:ext cx="1210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rPr>
              <a:t>NOMA clusters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743631-4CF5-498C-BA6C-7E68CD79144A}"/>
              </a:ext>
            </a:extLst>
          </p:cNvPr>
          <p:cNvSpPr/>
          <p:nvPr/>
        </p:nvSpPr>
        <p:spPr>
          <a:xfrm>
            <a:off x="1546264" y="3909314"/>
            <a:ext cx="379240" cy="3219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E33BF905-46E4-43B3-934C-371F77A6444E}"/>
              </a:ext>
            </a:extLst>
          </p:cNvPr>
          <p:cNvSpPr/>
          <p:nvPr/>
        </p:nvSpPr>
        <p:spPr>
          <a:xfrm>
            <a:off x="3106343" y="4710457"/>
            <a:ext cx="558937" cy="3119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39BEFB8-F0CE-44D0-A74D-97379E6BFCF8}"/>
              </a:ext>
            </a:extLst>
          </p:cNvPr>
          <p:cNvSpPr/>
          <p:nvPr/>
        </p:nvSpPr>
        <p:spPr>
          <a:xfrm>
            <a:off x="1815411" y="4713543"/>
            <a:ext cx="558937" cy="3063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5AD1CA9-5B3B-4E88-A1A7-C328EAA0CAA7}"/>
              </a:ext>
            </a:extLst>
          </p:cNvPr>
          <p:cNvSpPr/>
          <p:nvPr/>
        </p:nvSpPr>
        <p:spPr>
          <a:xfrm>
            <a:off x="6866630" y="5427294"/>
            <a:ext cx="377999" cy="270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C721F41-D8BA-47F8-B05F-945A7B5AF539}"/>
              </a:ext>
            </a:extLst>
          </p:cNvPr>
          <p:cNvSpPr/>
          <p:nvPr/>
        </p:nvSpPr>
        <p:spPr>
          <a:xfrm>
            <a:off x="4124749" y="5535590"/>
            <a:ext cx="328045" cy="270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B969A3C1-38AF-4FB9-BC34-E6CF881B56B7}"/>
              </a:ext>
            </a:extLst>
          </p:cNvPr>
          <p:cNvSpPr/>
          <p:nvPr/>
        </p:nvSpPr>
        <p:spPr>
          <a:xfrm>
            <a:off x="6947797" y="5855744"/>
            <a:ext cx="296832" cy="270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7E912CA-812A-4EB8-A11A-0FC933A94B43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AD MIMO-NOMA System Description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Power Allocation,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Simulation Results, Conclusions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F321839-897F-4FD6-BA82-AE8BA8CB15A0}"/>
              </a:ext>
            </a:extLst>
          </p:cNvPr>
          <p:cNvSpPr txBox="1"/>
          <p:nvPr/>
        </p:nvSpPr>
        <p:spPr>
          <a:xfrm>
            <a:off x="8001000" y="6018506"/>
            <a:ext cx="40008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Figure: </a:t>
            </a:r>
            <a:r>
              <a:rPr lang="fr-FR" sz="1200" b="0" i="0" u="none" strike="noStrike" baseline="0" dirty="0"/>
              <a:t>Angle-</a:t>
            </a:r>
            <a:r>
              <a:rPr lang="fr-FR" sz="1200" b="0" i="0" u="none" strike="noStrike" baseline="0" dirty="0" err="1"/>
              <a:t>domain</a:t>
            </a:r>
            <a:r>
              <a:rPr lang="fr-FR" sz="1200" b="0" i="0" u="none" strike="noStrike" baseline="0" dirty="0"/>
              <a:t> (AD) MIMO-NOMA</a:t>
            </a:r>
            <a:endParaRPr lang="fr-FR" sz="1200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27BA3ED4-9F48-4BE6-AA58-7C718E2DD566}"/>
              </a:ext>
            </a:extLst>
          </p:cNvPr>
          <p:cNvSpPr/>
          <p:nvPr/>
        </p:nvSpPr>
        <p:spPr>
          <a:xfrm>
            <a:off x="104025" y="1752600"/>
            <a:ext cx="301234" cy="24824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18" grpId="1"/>
      <p:bldP spid="17" grpId="0" animBg="1"/>
      <p:bldP spid="17" grpId="1" animBg="1"/>
      <p:bldP spid="23" grpId="0"/>
      <p:bldP spid="23" grpId="1"/>
      <p:bldP spid="71" grpId="0" animBg="1"/>
      <p:bldP spid="71" grpId="1" animBg="1"/>
      <p:bldP spid="72" grpId="0"/>
      <p:bldP spid="72" grpId="1"/>
      <p:bldP spid="75" grpId="0" animBg="1"/>
      <p:bldP spid="75" grpId="1" animBg="1"/>
      <p:bldP spid="76" grpId="0"/>
      <p:bldP spid="76" grpId="1"/>
      <p:bldP spid="77" grpId="0"/>
      <p:bldP spid="77" grpId="1"/>
      <p:bldP spid="78" grpId="2" animBg="1"/>
      <p:bldP spid="78" grpId="3" animBg="1"/>
      <p:bldP spid="82" grpId="0" animBg="1"/>
      <p:bldP spid="82" grpId="1" animBg="1"/>
      <p:bldP spid="84" grpId="0" animBg="1"/>
      <p:bldP spid="84" grpId="1" animBg="1"/>
      <p:bldP spid="86" grpId="0" animBg="1"/>
      <p:bldP spid="36" grpId="0" animBg="1"/>
      <p:bldP spid="37" grpId="0"/>
      <p:bldP spid="38" grpId="0" animBg="1"/>
      <p:bldP spid="39" grpId="0"/>
      <p:bldP spid="34" grpId="0" animBg="1"/>
      <p:bldP spid="34" grpId="1" animBg="1"/>
      <p:bldP spid="35" grpId="0" animBg="1"/>
      <p:bldP spid="35" grpId="1" animBg="1"/>
      <p:bldP spid="41" grpId="0" animBg="1"/>
      <p:bldP spid="41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6" grpId="0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B85E895-AB1B-4713-BA65-09A2EB2F990C}"/>
              </a:ext>
            </a:extLst>
          </p:cNvPr>
          <p:cNvSpPr txBox="1"/>
          <p:nvPr/>
        </p:nvSpPr>
        <p:spPr>
          <a:xfrm>
            <a:off x="6220" y="689166"/>
            <a:ext cx="4184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latin typeface="+mj-lt"/>
              </a:rPr>
              <a:t>MmWave</a:t>
            </a:r>
            <a:r>
              <a:rPr lang="fr-FR" dirty="0">
                <a:latin typeface="+mj-lt"/>
              </a:rPr>
              <a:t> Channel Model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600BE9E1-FD52-45D5-A347-9F9A6EF3B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651977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6D35A59C-7600-4F62-9E0D-28B6DCCEB024}"/>
              </a:ext>
            </a:extLst>
          </p:cNvPr>
          <p:cNvSpPr txBox="1"/>
          <p:nvPr/>
        </p:nvSpPr>
        <p:spPr>
          <a:xfrm flipH="1">
            <a:off x="364325" y="1335585"/>
            <a:ext cx="4893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600" dirty="0"/>
              <a:t>MmWave channel vector</a:t>
            </a:r>
            <a:endParaRPr lang="fr-FR" dirty="0"/>
          </a:p>
        </p:txBody>
      </p:sp>
      <p:pic>
        <p:nvPicPr>
          <p:cNvPr id="4" name="Image 3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textbf{h}_{l,c}=\sum_{q=1}^{N_{l,c}} \alpha_{q,l,c} \textbf{a}^H(\vec{\Theta}_{q,l,c}),&#10;\end{equation*}&#10;&#10;&#10;\end{document}" title="IguanaTex Bitmap Display">
            <a:extLst>
              <a:ext uri="{FF2B5EF4-FFF2-40B4-BE49-F238E27FC236}">
                <a16:creationId xmlns:a16="http://schemas.microsoft.com/office/drawing/2014/main" id="{B31DFB6B-2007-42A8-B264-A6B7AF8314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99" y="1240822"/>
            <a:ext cx="1994082" cy="557442"/>
          </a:xfrm>
          <a:prstGeom prst="rect">
            <a:avLst/>
          </a:prstGeom>
        </p:spPr>
      </p:pic>
      <p:grpSp>
        <p:nvGrpSpPr>
          <p:cNvPr id="17" name="Objective_adMIMOnoma">
            <a:extLst>
              <a:ext uri="{FF2B5EF4-FFF2-40B4-BE49-F238E27FC236}">
                <a16:creationId xmlns:a16="http://schemas.microsoft.com/office/drawing/2014/main" id="{849267E6-AD66-4EE9-B510-5D687B99ACA2}"/>
              </a:ext>
            </a:extLst>
          </p:cNvPr>
          <p:cNvGrpSpPr/>
          <p:nvPr/>
        </p:nvGrpSpPr>
        <p:grpSpPr>
          <a:xfrm>
            <a:off x="692006" y="1998539"/>
            <a:ext cx="4131475" cy="2585244"/>
            <a:chOff x="4127444" y="4425631"/>
            <a:chExt cx="1948892" cy="2165638"/>
          </a:xfrm>
        </p:grpSpPr>
        <p:sp>
          <p:nvSpPr>
            <p:cNvPr id="18" name="Rectangle avec coins arrondis du même côté 8 1">
              <a:extLst>
                <a:ext uri="{FF2B5EF4-FFF2-40B4-BE49-F238E27FC236}">
                  <a16:creationId xmlns:a16="http://schemas.microsoft.com/office/drawing/2014/main" id="{E6FF003A-B58D-4B4F-8236-DDE002263550}"/>
                </a:ext>
              </a:extLst>
            </p:cNvPr>
            <p:cNvSpPr/>
            <p:nvPr/>
          </p:nvSpPr>
          <p:spPr>
            <a:xfrm>
              <a:off x="4127444" y="4425631"/>
              <a:ext cx="1948892" cy="275456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+mj-lt"/>
                </a:rPr>
                <a:t>MmWave channel’s properties [1]</a:t>
              </a:r>
              <a:endParaRPr lang="fr-F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272AED-347B-42CC-97E6-202EA13FB3B9}"/>
                </a:ext>
              </a:extLst>
            </p:cNvPr>
            <p:cNvSpPr/>
            <p:nvPr/>
          </p:nvSpPr>
          <p:spPr>
            <a:xfrm>
              <a:off x="4127444" y="4701086"/>
              <a:ext cx="1948892" cy="1890183"/>
            </a:xfrm>
            <a:prstGeom prst="rect">
              <a:avLst/>
            </a:prstGeom>
            <a:solidFill>
              <a:srgbClr val="C0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00050" indent="-400050">
                <a:buFont typeface="Wingdings" panose="05000000000000000000" pitchFamily="2" charset="2"/>
                <a:buChar char="q"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Objective_adMIMOnoma">
            <a:extLst>
              <a:ext uri="{FF2B5EF4-FFF2-40B4-BE49-F238E27FC236}">
                <a16:creationId xmlns:a16="http://schemas.microsoft.com/office/drawing/2014/main" id="{97E1E6CB-A8C2-423E-B90C-BDECB1B56D6F}"/>
              </a:ext>
            </a:extLst>
          </p:cNvPr>
          <p:cNvGrpSpPr/>
          <p:nvPr/>
        </p:nvGrpSpPr>
        <p:grpSpPr>
          <a:xfrm>
            <a:off x="6156080" y="2560168"/>
            <a:ext cx="4884538" cy="1235238"/>
            <a:chOff x="4127444" y="4505935"/>
            <a:chExt cx="1948892" cy="983073"/>
          </a:xfrm>
        </p:grpSpPr>
        <p:sp>
          <p:nvSpPr>
            <p:cNvPr id="21" name="Rectangle avec coins arrondis du même côté 8 2">
              <a:extLst>
                <a:ext uri="{FF2B5EF4-FFF2-40B4-BE49-F238E27FC236}">
                  <a16:creationId xmlns:a16="http://schemas.microsoft.com/office/drawing/2014/main" id="{7456D19E-911C-4E10-88BA-A03F90396926}"/>
                </a:ext>
              </a:extLst>
            </p:cNvPr>
            <p:cNvSpPr/>
            <p:nvPr/>
          </p:nvSpPr>
          <p:spPr>
            <a:xfrm>
              <a:off x="4127444" y="4505935"/>
              <a:ext cx="1948892" cy="30861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Simplifying assumption</a:t>
              </a:r>
              <a:endParaRPr lang="fr-F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5539EC-1284-42F5-B1CB-9DF8DC66C3FE}"/>
                </a:ext>
              </a:extLst>
            </p:cNvPr>
            <p:cNvSpPr/>
            <p:nvPr/>
          </p:nvSpPr>
          <p:spPr>
            <a:xfrm>
              <a:off x="4127444" y="4814549"/>
              <a:ext cx="1948892" cy="674459"/>
            </a:xfrm>
            <a:prstGeom prst="rect">
              <a:avLst/>
            </a:prstGeom>
            <a:solidFill>
              <a:srgbClr val="C0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23" name="Flèche : droite rayée 22">
            <a:extLst>
              <a:ext uri="{FF2B5EF4-FFF2-40B4-BE49-F238E27FC236}">
                <a16:creationId xmlns:a16="http://schemas.microsoft.com/office/drawing/2014/main" id="{38704321-AF0D-4FA9-8668-7AFF7F33397D}"/>
              </a:ext>
            </a:extLst>
          </p:cNvPr>
          <p:cNvSpPr/>
          <p:nvPr/>
        </p:nvSpPr>
        <p:spPr>
          <a:xfrm rot="5400000">
            <a:off x="2272950" y="3439622"/>
            <a:ext cx="436185" cy="228600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30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frac{\alpha_{q,l,c}}{\alpha_{1,l,c}} \rightarrow 0 \ \forall q&gt;1&#10;\end{equation*}&#10;&#10;&#10;\end{document}" title="IguanaTex Bitmap Display">
            <a:extLst>
              <a:ext uri="{FF2B5EF4-FFF2-40B4-BE49-F238E27FC236}">
                <a16:creationId xmlns:a16="http://schemas.microsoft.com/office/drawing/2014/main" id="{4CD84045-4BA6-49CD-AE38-07715A7FB0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43" y="3236665"/>
            <a:ext cx="1135543" cy="31725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9CF4D54A-396D-4C41-8A41-F348777FCB63}"/>
              </a:ext>
            </a:extLst>
          </p:cNvPr>
          <p:cNvSpPr txBox="1"/>
          <p:nvPr/>
        </p:nvSpPr>
        <p:spPr>
          <a:xfrm>
            <a:off x="692006" y="3831962"/>
            <a:ext cx="3826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NLoS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paths (q&gt;1) are very attenuated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w.r.t.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LoS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path (q=1)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E1DD339-C73C-4C0A-B5E7-917AA7A3FB6C}"/>
              </a:ext>
            </a:extLst>
          </p:cNvPr>
          <p:cNvSpPr txBox="1"/>
          <p:nvPr/>
        </p:nvSpPr>
        <p:spPr>
          <a:xfrm>
            <a:off x="692006" y="2701146"/>
            <a:ext cx="4131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High directional propagation</a:t>
            </a:r>
          </a:p>
          <a:p>
            <a:pPr marL="400050" indent="-4000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High sensitivity to blockage  </a:t>
            </a:r>
          </a:p>
        </p:txBody>
      </p:sp>
      <p:sp>
        <p:nvSpPr>
          <p:cNvPr id="31" name="Flèche : droite rayée 30">
            <a:extLst>
              <a:ext uri="{FF2B5EF4-FFF2-40B4-BE49-F238E27FC236}">
                <a16:creationId xmlns:a16="http://schemas.microsoft.com/office/drawing/2014/main" id="{E9A5C2F5-5954-49E0-8B6B-C836C54C7631}"/>
              </a:ext>
            </a:extLst>
          </p:cNvPr>
          <p:cNvSpPr/>
          <p:nvPr/>
        </p:nvSpPr>
        <p:spPr>
          <a:xfrm>
            <a:off x="5297441" y="3257375"/>
            <a:ext cx="436185" cy="228600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rayée 31">
            <a:extLst>
              <a:ext uri="{FF2B5EF4-FFF2-40B4-BE49-F238E27FC236}">
                <a16:creationId xmlns:a16="http://schemas.microsoft.com/office/drawing/2014/main" id="{2395E408-4B3F-4F40-9B9E-400167E63250}"/>
              </a:ext>
            </a:extLst>
          </p:cNvPr>
          <p:cNvSpPr/>
          <p:nvPr/>
        </p:nvSpPr>
        <p:spPr>
          <a:xfrm>
            <a:off x="8096647" y="3236665"/>
            <a:ext cx="436185" cy="228600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ha_dbs_simplified}&#10;\textbf{h}_{l,c}\textbf{a}_c \overset{\frac{\alpha_{q,l,c}}{\alpha_{1,l,c}} \rightarrow 0}{\longrightarrow} \alpha_{1,l,c} \textbf{a}^H_{1,l,c}\textbf{a}_c.&#10;\end{equation*}&#10;\end{document}" title="IguanaTex Bitmap Display">
            <a:extLst>
              <a:ext uri="{FF2B5EF4-FFF2-40B4-BE49-F238E27FC236}">
                <a16:creationId xmlns:a16="http://schemas.microsoft.com/office/drawing/2014/main" id="{4949B8D7-9FB0-47FA-B459-3190FD0D09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66" y="3115026"/>
            <a:ext cx="2084480" cy="3712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76D6569-700B-4771-9D1A-551FDF4C6367}"/>
              </a:ext>
            </a:extLst>
          </p:cNvPr>
          <p:cNvSpPr txBox="1"/>
          <p:nvPr/>
        </p:nvSpPr>
        <p:spPr>
          <a:xfrm>
            <a:off x="692006" y="4804139"/>
            <a:ext cx="4131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[1] </a:t>
            </a:r>
            <a:r>
              <a:rPr lang="nn-NO" sz="1200" b="0" i="0" u="none" strike="noStrike" baseline="0" dirty="0"/>
              <a:t>M. R. Akdeniz, </a:t>
            </a:r>
            <a:r>
              <a:rPr lang="nn-NO" sz="1200" dirty="0"/>
              <a:t>et al</a:t>
            </a:r>
            <a:r>
              <a:rPr lang="nn-NO" sz="1200" b="0" i="0" u="none" strike="noStrike" baseline="0" dirty="0"/>
              <a:t>, </a:t>
            </a:r>
            <a:r>
              <a:rPr lang="en-US" sz="1200" b="0" i="0" u="none" strike="noStrike" baseline="0" dirty="0"/>
              <a:t>“Millimeter wave channel modeling and cellular capacity evaluation,” </a:t>
            </a:r>
            <a:r>
              <a:rPr lang="en-US" sz="1200" b="0" i="1" u="none" strike="noStrike" baseline="0" dirty="0"/>
              <a:t>IEEE J. Sel. Areas </a:t>
            </a:r>
            <a:r>
              <a:rPr lang="fr-FR" sz="1200" b="0" i="1" u="none" strike="noStrike" baseline="0" dirty="0"/>
              <a:t>in Commun.</a:t>
            </a:r>
            <a:r>
              <a:rPr lang="fr-FR" sz="1200" b="0" i="0" u="none" strike="noStrike" baseline="0" dirty="0"/>
              <a:t>, 2014.</a:t>
            </a:r>
            <a:endParaRPr lang="fr-FR" sz="12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2C89F1F-13B9-49A7-8EDE-70DD85C3C48A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AD MIMO-NOMA System Description,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b="1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b="1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Power Allocation,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Simulation Results, Conclusions </a:t>
            </a:r>
          </a:p>
        </p:txBody>
      </p:sp>
    </p:spTree>
    <p:extLst>
      <p:ext uri="{BB962C8B-B14F-4D97-AF65-F5344CB8AC3E}">
        <p14:creationId xmlns:p14="http://schemas.microsoft.com/office/powerpoint/2010/main" val="297653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30" grpId="0"/>
      <p:bldP spid="31" grpId="0" animBg="1"/>
      <p:bldP spid="32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B85E895-AB1B-4713-BA65-09A2EB2F990C}"/>
              </a:ext>
            </a:extLst>
          </p:cNvPr>
          <p:cNvSpPr txBox="1"/>
          <p:nvPr/>
        </p:nvSpPr>
        <p:spPr>
          <a:xfrm>
            <a:off x="6220" y="689166"/>
            <a:ext cx="6394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ADI-</a:t>
            </a:r>
            <a:r>
              <a:rPr lang="fr-FR" dirty="0" err="1">
                <a:latin typeface="+mj-lt"/>
              </a:rPr>
              <a:t>based</a:t>
            </a:r>
            <a:r>
              <a:rPr lang="fr-FR" dirty="0">
                <a:latin typeface="+mj-lt"/>
              </a:rPr>
              <a:t> Channel </a:t>
            </a:r>
            <a:r>
              <a:rPr lang="fr-FR" dirty="0" err="1">
                <a:latin typeface="+mj-lt"/>
              </a:rPr>
              <a:t>Quality</a:t>
            </a:r>
            <a:r>
              <a:rPr lang="fr-FR" dirty="0">
                <a:latin typeface="+mj-lt"/>
              </a:rPr>
              <a:t> and </a:t>
            </a:r>
            <a:r>
              <a:rPr lang="fr-FR" dirty="0" err="1">
                <a:latin typeface="+mj-lt"/>
              </a:rPr>
              <a:t>S</a:t>
            </a:r>
            <a:r>
              <a:rPr lang="fr-FR" dirty="0" err="1"/>
              <a:t>um-Throughput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Metrics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600BE9E1-FD52-45D5-A347-9F9A6EF3B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887146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Image 4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zeta_ADI_CDBS}&#10;{\zeta}_{l,c}\overset{\frac{\alpha_{q,l,c}}{\alpha_{1,l,c}} \rightarrow 0}{\longrightarrow}\breve{\zeta}_{l,c}= \frac{\eta p_c|\alpha_{1,l,c}\textbf{a}^H_{1,l,c}\textbf{a}_c|^2}{\mathlarger{\sum}_{b \in \mathcal{C}, b\neq c }\eta p_b|\alpha_{1,l,c}\textbf{a}^H_{1,l,c}\textbf{a}_{b}|^2 +  \sigma^2_n}.&#10;\end{equation*}&#10;\end{document}" title="IguanaTex Bitmap Display">
            <a:extLst>
              <a:ext uri="{FF2B5EF4-FFF2-40B4-BE49-F238E27FC236}">
                <a16:creationId xmlns:a16="http://schemas.microsoft.com/office/drawing/2014/main" id="{C909CCC1-5A6C-4C8D-9499-3412598CDD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5" y="1959743"/>
            <a:ext cx="3756160" cy="709760"/>
          </a:xfrm>
          <a:prstGeom prst="rect">
            <a:avLst/>
          </a:prstGeom>
        </p:spPr>
      </p:pic>
      <p:pic>
        <p:nvPicPr>
          <p:cNvPr id="7" name="Image 6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zeta_ADI_CDBS_f}&#10;\breve{\zeta}_{l,c} \approx \frac{ p_c| \textbf{a}^H_{1,l,c}\textbf{a}_c|^2}{\mathlarger{\sum}_{b \in \mathcal{C}, b\neq c } p_b|\textbf{a}^H_{1,l,c}\textbf{a}_b|^2}.&#10;\end{equation*}&#10;\end{document}" title="IguanaTex Bitmap Display">
            <a:extLst>
              <a:ext uri="{FF2B5EF4-FFF2-40B4-BE49-F238E27FC236}">
                <a16:creationId xmlns:a16="http://schemas.microsoft.com/office/drawing/2014/main" id="{0A177591-3A21-48A5-8B11-4CB2AF5A88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2" y="3174609"/>
            <a:ext cx="1939840" cy="698240"/>
          </a:xfrm>
          <a:prstGeom prst="rect">
            <a:avLst/>
          </a:prstGeom>
        </p:spPr>
      </p:pic>
      <p:sp>
        <p:nvSpPr>
          <p:cNvPr id="25" name="Flèche : droite rayée 24">
            <a:extLst>
              <a:ext uri="{FF2B5EF4-FFF2-40B4-BE49-F238E27FC236}">
                <a16:creationId xmlns:a16="http://schemas.microsoft.com/office/drawing/2014/main" id="{FF433886-A061-465C-904C-1EB2BE49F225}"/>
              </a:ext>
            </a:extLst>
          </p:cNvPr>
          <p:cNvSpPr/>
          <p:nvPr/>
        </p:nvSpPr>
        <p:spPr>
          <a:xfrm rot="5400000">
            <a:off x="1246033" y="2765925"/>
            <a:ext cx="436185" cy="228600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EA60CD9-F75F-457C-8CC5-107ED0703F63}"/>
              </a:ext>
            </a:extLst>
          </p:cNvPr>
          <p:cNvSpPr txBox="1"/>
          <p:nvPr/>
        </p:nvSpPr>
        <p:spPr>
          <a:xfrm>
            <a:off x="1711301" y="2695359"/>
            <a:ext cx="3756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ea typeface="Cambria Math" panose="02040503050406030204" pitchFamily="18" charset="0"/>
              </a:rPr>
              <a:t>H</a:t>
            </a:r>
            <a:r>
              <a:rPr lang="en-US" sz="1400" b="0" i="0" u="none" strike="noStrike" baseline="0" dirty="0">
                <a:solidFill>
                  <a:srgbClr val="002060"/>
                </a:solidFill>
                <a:ea typeface="Cambria Math" panose="02040503050406030204" pitchFamily="18" charset="0"/>
              </a:rPr>
              <a:t>igh signal-to-noise ratio (SNR) regime</a:t>
            </a:r>
            <a:endParaRPr lang="fr-FR" sz="1400" dirty="0">
              <a:solidFill>
                <a:srgbClr val="002060"/>
              </a:solidFill>
              <a:ea typeface="Cambria Math" panose="02040503050406030204" pitchFamily="18" charset="0"/>
            </a:endParaRPr>
          </a:p>
        </p:txBody>
      </p:sp>
      <p:grpSp>
        <p:nvGrpSpPr>
          <p:cNvPr id="29" name="Objective_adMIMOnoma" hidden="1">
            <a:extLst>
              <a:ext uri="{FF2B5EF4-FFF2-40B4-BE49-F238E27FC236}">
                <a16:creationId xmlns:a16="http://schemas.microsoft.com/office/drawing/2014/main" id="{7F7A3987-5BAE-4AFD-847D-3F5E84830CC4}"/>
              </a:ext>
            </a:extLst>
          </p:cNvPr>
          <p:cNvGrpSpPr/>
          <p:nvPr/>
        </p:nvGrpSpPr>
        <p:grpSpPr>
          <a:xfrm>
            <a:off x="246924" y="3696467"/>
            <a:ext cx="5562600" cy="2300504"/>
            <a:chOff x="4127444" y="4505934"/>
            <a:chExt cx="1948892" cy="2311605"/>
          </a:xfrm>
        </p:grpSpPr>
        <p:sp>
          <p:nvSpPr>
            <p:cNvPr id="33" name="Rectangle avec coins arrondis du même côté 8">
              <a:extLst>
                <a:ext uri="{FF2B5EF4-FFF2-40B4-BE49-F238E27FC236}">
                  <a16:creationId xmlns:a16="http://schemas.microsoft.com/office/drawing/2014/main" id="{9371C93D-7A9B-4AB5-A990-97A1EFCDFCC0}"/>
                </a:ext>
              </a:extLst>
            </p:cNvPr>
            <p:cNvSpPr/>
            <p:nvPr/>
          </p:nvSpPr>
          <p:spPr>
            <a:xfrm>
              <a:off x="4127444" y="4505934"/>
              <a:ext cx="1948892" cy="447922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User Ordering Strategies with Partial CSI in the Literature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7C189F9-87D6-4F27-B2E1-2CE7630F0CBC}"/>
                </a:ext>
              </a:extLst>
            </p:cNvPr>
            <p:cNvSpPr/>
            <p:nvPr/>
          </p:nvSpPr>
          <p:spPr>
            <a:xfrm>
              <a:off x="4127444" y="4953855"/>
              <a:ext cx="1948892" cy="1863684"/>
            </a:xfrm>
            <a:prstGeom prst="rect">
              <a:avLst/>
            </a:prstGeom>
            <a:solidFill>
              <a:srgbClr val="C0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Clr>
                  <a:schemeClr val="tx1"/>
                </a:buClr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chemeClr val="tx1"/>
                  </a:solidFill>
                </a:rPr>
                <a:t>Distance from the BS [1]</a:t>
              </a:r>
            </a:p>
            <a:p>
              <a:pPr marL="285750" indent="-285750">
                <a:buClr>
                  <a:schemeClr val="tx1"/>
                </a:buClr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chemeClr val="tx1"/>
                  </a:solidFill>
                </a:rPr>
                <a:t>Large-scale fading coefficients [2]</a:t>
              </a:r>
            </a:p>
            <a:p>
              <a:pPr marL="285750" indent="-285750">
                <a:buClr>
                  <a:schemeClr val="tx1"/>
                </a:buClr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chemeClr val="tx1"/>
                  </a:solidFill>
                </a:rPr>
                <a:t>Effective channel gains [3]</a:t>
              </a:r>
            </a:p>
            <a:p>
              <a:pPr>
                <a:buClr>
                  <a:schemeClr val="tx1"/>
                </a:buClr>
              </a:pPr>
              <a:endParaRPr lang="en-US" sz="1400" dirty="0">
                <a:solidFill>
                  <a:schemeClr val="tx1"/>
                </a:solidFill>
              </a:endParaRPr>
            </a:p>
            <a:p>
              <a:pPr>
                <a:buClr>
                  <a:schemeClr val="tx1"/>
                </a:buClr>
              </a:pPr>
              <a:r>
                <a:rPr lang="en-US" sz="1400" dirty="0">
                  <a:solidFill>
                    <a:srgbClr val="FF0000"/>
                  </a:solidFill>
                </a:rPr>
                <a:t>These strategies </a:t>
              </a:r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rgbClr val="FF0000"/>
                  </a:solidFill>
                </a:rPr>
                <a:t>requires additional channel overhead to ADI</a:t>
              </a:r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rgbClr val="FF0000"/>
                  </a:solidFill>
                </a:rPr>
                <a:t>Does not consider the inter-cluster interference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98407D6B-43BF-40C0-8FB2-D156AC0F7CCB}"/>
              </a:ext>
            </a:extLst>
          </p:cNvPr>
          <p:cNvSpPr txBox="1"/>
          <p:nvPr/>
        </p:nvSpPr>
        <p:spPr>
          <a:xfrm>
            <a:off x="2643323" y="3245422"/>
            <a:ext cx="3297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: ADI-</a:t>
            </a:r>
            <a:r>
              <a:rPr lang="fr-FR" sz="1600" dirty="0" err="1"/>
              <a:t>based</a:t>
            </a:r>
            <a:r>
              <a:rPr lang="fr-FR" sz="1600" dirty="0"/>
              <a:t> </a:t>
            </a:r>
            <a:r>
              <a:rPr lang="fr-FR" sz="1600" dirty="0" err="1"/>
              <a:t>channel</a:t>
            </a:r>
            <a:r>
              <a:rPr lang="fr-FR" sz="1600" dirty="0"/>
              <a:t> </a:t>
            </a:r>
            <a:r>
              <a:rPr lang="fr-FR" sz="1600" dirty="0" err="1"/>
              <a:t>quality</a:t>
            </a:r>
            <a:r>
              <a:rPr lang="fr-FR" sz="1600" dirty="0"/>
              <a:t> </a:t>
            </a:r>
            <a:r>
              <a:rPr lang="fr-FR" sz="1600" dirty="0" err="1"/>
              <a:t>metric</a:t>
            </a:r>
            <a:endParaRPr lang="fr-FR" sz="1600" dirty="0"/>
          </a:p>
        </p:txBody>
      </p:sp>
      <p:pic>
        <p:nvPicPr>
          <p:cNvPr id="38" name="Image 37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ADIuserOrdering}&#10;\breve{\zeta}_{1,c}\ge\breve{\zeta}_{2,c}\ge \cdots\ge \breve{\zeta}_{K_c,c}\rightarrow  \gamma_{1,c}\le\cdots\le \gamma_{K_c,c} &#10;\end{equation*}&#10;&#10;\end{document}" title="IguanaTex Bitmap Display">
            <a:extLst>
              <a:ext uri="{FF2B5EF4-FFF2-40B4-BE49-F238E27FC236}">
                <a16:creationId xmlns:a16="http://schemas.microsoft.com/office/drawing/2014/main" id="{97BEF032-168F-486C-816F-B28B3EB883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76" y="3272090"/>
            <a:ext cx="3421560" cy="22098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943AC55-4225-4E86-A949-BFE54C2E340C}"/>
              </a:ext>
            </a:extLst>
          </p:cNvPr>
          <p:cNvSpPr txBox="1"/>
          <p:nvPr/>
        </p:nvSpPr>
        <p:spPr>
          <a:xfrm>
            <a:off x="7056718" y="2790274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002060"/>
                </a:solidFill>
                <a:latin typeface="+mj-lt"/>
              </a:rPr>
              <a:t>ADI-</a:t>
            </a:r>
            <a:r>
              <a:rPr lang="fr-FR" u="sng" dirty="0" err="1">
                <a:solidFill>
                  <a:srgbClr val="002060"/>
                </a:solidFill>
                <a:latin typeface="+mj-lt"/>
              </a:rPr>
              <a:t>based</a:t>
            </a:r>
            <a:r>
              <a:rPr lang="fr-FR" u="sng" dirty="0">
                <a:solidFill>
                  <a:srgbClr val="002060"/>
                </a:solidFill>
                <a:latin typeface="+mj-lt"/>
              </a:rPr>
              <a:t> user </a:t>
            </a:r>
            <a:r>
              <a:rPr lang="fr-FR" u="sng" dirty="0" err="1">
                <a:solidFill>
                  <a:srgbClr val="002060"/>
                </a:solidFill>
                <a:latin typeface="+mj-lt"/>
              </a:rPr>
              <a:t>ordering</a:t>
            </a:r>
            <a:r>
              <a:rPr lang="fr-FR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u="sng" dirty="0" err="1">
                <a:solidFill>
                  <a:srgbClr val="002060"/>
                </a:solidFill>
                <a:latin typeface="+mj-lt"/>
              </a:rPr>
              <a:t>strategy</a:t>
            </a:r>
            <a:r>
              <a:rPr lang="fr-FR" u="sng" dirty="0">
                <a:solidFill>
                  <a:srgbClr val="002060"/>
                </a:solidFill>
                <a:latin typeface="+mj-lt"/>
              </a:rPr>
              <a:t>: 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8D27917-1CE0-4565-915F-C4F38CB4E853}"/>
              </a:ext>
            </a:extLst>
          </p:cNvPr>
          <p:cNvGrpSpPr/>
          <p:nvPr/>
        </p:nvGrpSpPr>
        <p:grpSpPr>
          <a:xfrm>
            <a:off x="7027814" y="3941613"/>
            <a:ext cx="4491857" cy="1181205"/>
            <a:chOff x="4893257" y="4070772"/>
            <a:chExt cx="2758643" cy="1181205"/>
          </a:xfrm>
        </p:grpSpPr>
        <p:sp>
          <p:nvSpPr>
            <p:cNvPr id="41" name="Rectangle avec coins arrondis du même côté 78">
              <a:extLst>
                <a:ext uri="{FF2B5EF4-FFF2-40B4-BE49-F238E27FC236}">
                  <a16:creationId xmlns:a16="http://schemas.microsoft.com/office/drawing/2014/main" id="{B3B571F8-F205-43DF-9DE9-7EAAF36BECCE}"/>
                </a:ext>
              </a:extLst>
            </p:cNvPr>
            <p:cNvSpPr/>
            <p:nvPr/>
          </p:nvSpPr>
          <p:spPr>
            <a:xfrm>
              <a:off x="4893257" y="4070772"/>
              <a:ext cx="2758642" cy="327558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dirty="0">
                  <a:latin typeface="+mj-lt"/>
                </a:rPr>
                <a:t>ADI-</a:t>
              </a:r>
              <a:r>
                <a:rPr lang="fr-FR" dirty="0" err="1">
                  <a:latin typeface="+mj-lt"/>
                </a:rPr>
                <a:t>based</a:t>
              </a:r>
              <a:r>
                <a:rPr lang="fr-FR" dirty="0">
                  <a:latin typeface="+mj-lt"/>
                </a:rPr>
                <a:t> user </a:t>
              </a:r>
              <a:r>
                <a:rPr lang="fr-FR" dirty="0" err="1">
                  <a:latin typeface="+mj-lt"/>
                </a:rPr>
                <a:t>ordering</a:t>
              </a:r>
              <a:r>
                <a:rPr lang="fr-FR" dirty="0">
                  <a:latin typeface="+mj-lt"/>
                </a:rPr>
                <a:t> </a:t>
              </a:r>
              <a:r>
                <a:rPr lang="fr-FR" dirty="0" err="1">
                  <a:latin typeface="+mj-lt"/>
                </a:rPr>
                <a:t>strategy</a:t>
              </a:r>
              <a:r>
                <a:rPr lang="fr-FR" dirty="0">
                  <a:latin typeface="+mj-lt"/>
                </a:rPr>
                <a:t>: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F51F831-6436-4C6A-B9A5-C8F8E2735920}"/>
                </a:ext>
              </a:extLst>
            </p:cNvPr>
            <p:cNvSpPr/>
            <p:nvPr/>
          </p:nvSpPr>
          <p:spPr>
            <a:xfrm>
              <a:off x="4893257" y="4400761"/>
              <a:ext cx="2758643" cy="85121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Requires only ADI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Considers inter-cluster spatial interference </a:t>
              </a:r>
            </a:p>
          </p:txBody>
        </p:sp>
      </p:grpSp>
      <p:pic>
        <p:nvPicPr>
          <p:cNvPr id="43" name="Image 42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sumrate_partialCS}&#10;\breve{R} = {\sum_{c\in \mathcal{C}_s}B\log_2(1+\breve{\zeta}_{1,c}) }+\sum_{c\in \mathcal{C}_n}\sum_{ l\in\mathcal{K}_c}B\log_2\biggl(  1+\frac{ \gamma_{l,c}\breve{\zeta}_{l,c}}{ \mathlarger{\sum}_{m=1}^{l-1} \gamma_{m,c}\breve{\zeta}_{l,c} +  1}\biggr).&#10;\end{equation*} &#10;\end{document}" title="IguanaTex Bitmap Display">
            <a:extLst>
              <a:ext uri="{FF2B5EF4-FFF2-40B4-BE49-F238E27FC236}">
                <a16:creationId xmlns:a16="http://schemas.microsoft.com/office/drawing/2014/main" id="{F1747A7F-20C2-44A6-B363-1E73A75455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5" y="4574689"/>
            <a:ext cx="5100800" cy="80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B3F1BA5-FFD6-4246-A05C-CC1C8E713DD9}"/>
                  </a:ext>
                </a:extLst>
              </p:cNvPr>
              <p:cNvSpPr txBox="1"/>
              <p:nvPr/>
            </p:nvSpPr>
            <p:spPr>
              <a:xfrm>
                <a:off x="777988" y="5414610"/>
                <a:ext cx="3422378" cy="8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fr-FR" sz="1600" dirty="0"/>
                  <a:t> </a:t>
                </a:r>
                <a:r>
                  <a:rPr lang="fr-FR" sz="1600" dirty="0" err="1"/>
                  <a:t>depends</a:t>
                </a:r>
                <a:r>
                  <a:rPr lang="fr-FR" sz="1600" dirty="0"/>
                  <a:t> on</a:t>
                </a: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fr-FR" sz="1600" dirty="0" err="1"/>
                  <a:t>Users</a:t>
                </a:r>
                <a:r>
                  <a:rPr lang="fr-FR" sz="1600" dirty="0"/>
                  <a:t>’ angles</a:t>
                </a: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fr-FR" sz="1600" dirty="0"/>
                  <a:t>Intra- and inter-cluster </a:t>
                </a:r>
                <a:r>
                  <a:rPr lang="fr-FR" sz="1600" dirty="0" err="1"/>
                  <a:t>powers</a:t>
                </a:r>
                <a:r>
                  <a:rPr lang="fr-FR" sz="1600" dirty="0"/>
                  <a:t>  </a:t>
                </a: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B3F1BA5-FFD6-4246-A05C-CC1C8E713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88" y="5414610"/>
                <a:ext cx="3422378" cy="837793"/>
              </a:xfrm>
              <a:prstGeom prst="rect">
                <a:avLst/>
              </a:prstGeom>
              <a:blipFill>
                <a:blip r:embed="rId16"/>
                <a:stretch>
                  <a:fillRect l="-713" t="-725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E05F050F-B278-4E1E-98E1-855047360A4F}"/>
              </a:ext>
            </a:extLst>
          </p:cNvPr>
          <p:cNvSpPr txBox="1"/>
          <p:nvPr/>
        </p:nvSpPr>
        <p:spPr>
          <a:xfrm flipH="1">
            <a:off x="553483" y="1486583"/>
            <a:ext cx="342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fr-FR" u="sng" dirty="0"/>
              <a:t>ADI-</a:t>
            </a:r>
            <a:r>
              <a:rPr lang="fr-FR" u="sng" dirty="0" err="1"/>
              <a:t>based</a:t>
            </a:r>
            <a:r>
              <a:rPr lang="fr-FR" u="sng" dirty="0"/>
              <a:t> Channel </a:t>
            </a:r>
            <a:r>
              <a:rPr lang="fr-FR" u="sng" dirty="0" err="1"/>
              <a:t>Quality</a:t>
            </a:r>
            <a:r>
              <a:rPr lang="fr-FR" u="sng" dirty="0"/>
              <a:t>:</a:t>
            </a:r>
            <a:endParaRPr lang="en-US" b="1" u="sng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0A6B31-E730-432B-9A00-762CA4443E24}"/>
              </a:ext>
            </a:extLst>
          </p:cNvPr>
          <p:cNvSpPr/>
          <p:nvPr/>
        </p:nvSpPr>
        <p:spPr>
          <a:xfrm>
            <a:off x="7027817" y="2745308"/>
            <a:ext cx="4491854" cy="10931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Objective_adMIMOnoma">
            <a:extLst>
              <a:ext uri="{FF2B5EF4-FFF2-40B4-BE49-F238E27FC236}">
                <a16:creationId xmlns:a16="http://schemas.microsoft.com/office/drawing/2014/main" id="{146F3A7E-C9FB-4D94-A7F8-0028EDACBFA0}"/>
              </a:ext>
            </a:extLst>
          </p:cNvPr>
          <p:cNvGrpSpPr/>
          <p:nvPr/>
        </p:nvGrpSpPr>
        <p:grpSpPr>
          <a:xfrm>
            <a:off x="7033688" y="1311691"/>
            <a:ext cx="4491854" cy="1340251"/>
            <a:chOff x="4127444" y="4635555"/>
            <a:chExt cx="1948892" cy="1346718"/>
          </a:xfrm>
        </p:grpSpPr>
        <p:sp>
          <p:nvSpPr>
            <p:cNvPr id="26" name="Rectangle avec coins arrondis du même côté 8">
              <a:extLst>
                <a:ext uri="{FF2B5EF4-FFF2-40B4-BE49-F238E27FC236}">
                  <a16:creationId xmlns:a16="http://schemas.microsoft.com/office/drawing/2014/main" id="{310DF066-3781-41D0-911E-5C5D199B22F9}"/>
                </a:ext>
              </a:extLst>
            </p:cNvPr>
            <p:cNvSpPr/>
            <p:nvPr/>
          </p:nvSpPr>
          <p:spPr>
            <a:xfrm>
              <a:off x="4127444" y="4635555"/>
              <a:ext cx="1948892" cy="318302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+mj-lt"/>
                </a:rPr>
                <a:t>User ordering strategy in the literature</a:t>
              </a:r>
              <a:endParaRPr lang="fr-F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8A9ECE8-99E9-43B4-9964-46F655FCBB7D}"/>
                </a:ext>
              </a:extLst>
            </p:cNvPr>
            <p:cNvSpPr/>
            <p:nvPr/>
          </p:nvSpPr>
          <p:spPr>
            <a:xfrm>
              <a:off x="4127444" y="4953855"/>
              <a:ext cx="1948892" cy="1028418"/>
            </a:xfrm>
            <a:prstGeom prst="rect">
              <a:avLst/>
            </a:prstGeom>
            <a:solidFill>
              <a:srgbClr val="C0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Effective channel gain [1]</a:t>
              </a:r>
            </a:p>
            <a:p>
              <a:pPr marL="285750" indent="-285750"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Distance from the BS [2]</a:t>
              </a:r>
            </a:p>
            <a:p>
              <a:pPr marL="285750" indent="-285750"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chemeClr val="tx1"/>
                  </a:solidFill>
                </a:rPr>
                <a:t>L</a:t>
              </a:r>
              <a:r>
                <a:rPr lang="fr-FR" sz="1600" b="0" i="0" u="none" strike="noStrike" baseline="0" dirty="0">
                  <a:solidFill>
                    <a:schemeClr val="tx1"/>
                  </a:solidFill>
                </a:rPr>
                <a:t>arge-</a:t>
              </a:r>
              <a:r>
                <a:rPr lang="fr-FR" sz="1600" b="0" i="0" u="none" strike="noStrike" baseline="0" dirty="0" err="1">
                  <a:solidFill>
                    <a:schemeClr val="tx1"/>
                  </a:solidFill>
                </a:rPr>
                <a:t>scale</a:t>
              </a:r>
              <a:r>
                <a:rPr lang="fr-FR" sz="1600" b="0" i="0" u="none" strike="noStrike" baseline="0" dirty="0">
                  <a:solidFill>
                    <a:schemeClr val="tx1"/>
                  </a:solidFill>
                </a:rPr>
                <a:t> fading coefficients [3]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5EE88EA7-6B86-4128-BE00-B3AD5A6678DE}"/>
              </a:ext>
            </a:extLst>
          </p:cNvPr>
          <p:cNvSpPr txBox="1"/>
          <p:nvPr/>
        </p:nvSpPr>
        <p:spPr>
          <a:xfrm flipH="1">
            <a:off x="553483" y="4061976"/>
            <a:ext cx="342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fr-FR" u="sng" dirty="0"/>
              <a:t>ADI-</a:t>
            </a:r>
            <a:r>
              <a:rPr lang="fr-FR" u="sng" dirty="0" err="1"/>
              <a:t>based</a:t>
            </a:r>
            <a:r>
              <a:rPr lang="fr-FR" u="sng" dirty="0"/>
              <a:t> </a:t>
            </a:r>
            <a:r>
              <a:rPr lang="fr-FR" u="sng" dirty="0" err="1"/>
              <a:t>Sum-Throughput</a:t>
            </a:r>
            <a:r>
              <a:rPr lang="fr-FR" u="sng" dirty="0"/>
              <a:t>:</a:t>
            </a:r>
            <a:endParaRPr lang="en-US" b="1" u="sng" dirty="0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666602-9BF7-4B8C-8305-68B5E409498B}"/>
              </a:ext>
            </a:extLst>
          </p:cNvPr>
          <p:cNvSpPr/>
          <p:nvPr/>
        </p:nvSpPr>
        <p:spPr>
          <a:xfrm>
            <a:off x="553483" y="1335497"/>
            <a:ext cx="5562600" cy="26822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rayée 31">
            <a:extLst>
              <a:ext uri="{FF2B5EF4-FFF2-40B4-BE49-F238E27FC236}">
                <a16:creationId xmlns:a16="http://schemas.microsoft.com/office/drawing/2014/main" id="{04399837-2267-4DB5-A405-C4CE076874F0}"/>
              </a:ext>
            </a:extLst>
          </p:cNvPr>
          <p:cNvSpPr/>
          <p:nvPr/>
        </p:nvSpPr>
        <p:spPr>
          <a:xfrm rot="2189209">
            <a:off x="6337551" y="2873141"/>
            <a:ext cx="436185" cy="228600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3BEEFF-2283-42BD-8517-E4EED28D6526}"/>
              </a:ext>
            </a:extLst>
          </p:cNvPr>
          <p:cNvSpPr/>
          <p:nvPr/>
        </p:nvSpPr>
        <p:spPr>
          <a:xfrm>
            <a:off x="553483" y="4075700"/>
            <a:ext cx="5562600" cy="22761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AFF86E-B926-4927-BE00-655D154EB04C}"/>
              </a:ext>
            </a:extLst>
          </p:cNvPr>
          <p:cNvSpPr/>
          <p:nvPr/>
        </p:nvSpPr>
        <p:spPr>
          <a:xfrm>
            <a:off x="1273289" y="3445438"/>
            <a:ext cx="1447801" cy="4238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91B99C3-A960-499C-B099-D71CB4609748}"/>
              </a:ext>
            </a:extLst>
          </p:cNvPr>
          <p:cNvSpPr txBox="1"/>
          <p:nvPr/>
        </p:nvSpPr>
        <p:spPr>
          <a:xfrm>
            <a:off x="7036037" y="5357207"/>
            <a:ext cx="46024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100" b="0" i="0" u="none" strike="noStrike" baseline="0" dirty="0"/>
              <a:t>[1]  X. Hu, et al “Angle-</a:t>
            </a:r>
            <a:r>
              <a:rPr lang="fr-FR" sz="1100" b="0" i="0" u="none" strike="noStrike" baseline="0" dirty="0" err="1"/>
              <a:t>domain</a:t>
            </a:r>
            <a:r>
              <a:rPr lang="fr-FR" sz="1100" b="0" i="0" u="none" strike="noStrike" baseline="0" dirty="0"/>
              <a:t> </a:t>
            </a:r>
            <a:r>
              <a:rPr lang="fr-FR" sz="1100" b="0" i="0" u="none" strike="noStrike" baseline="0" dirty="0" err="1"/>
              <a:t>mmWave</a:t>
            </a:r>
            <a:r>
              <a:rPr lang="fr-FR" sz="1100" b="0" i="0" u="none" strike="noStrike" baseline="0" dirty="0"/>
              <a:t> </a:t>
            </a:r>
            <a:r>
              <a:rPr lang="en-US" sz="1100" b="0" i="0" u="none" strike="noStrike" baseline="0" dirty="0"/>
              <a:t>MIMO NOMA systems: analysis and design,” in </a:t>
            </a:r>
            <a:r>
              <a:rPr lang="en-US" sz="1100" b="0" i="1" u="none" strike="noStrike" baseline="0" dirty="0"/>
              <a:t>Proc. IEEE ICC</a:t>
            </a:r>
            <a:r>
              <a:rPr lang="en-US" sz="1100" b="0" i="0" u="none" strike="noStrike" baseline="0" dirty="0"/>
              <a:t>, </a:t>
            </a:r>
            <a:r>
              <a:rPr lang="fr-FR" sz="1100" b="0" i="0" u="none" strike="noStrike" baseline="0" dirty="0"/>
              <a:t>2019.</a:t>
            </a:r>
          </a:p>
          <a:p>
            <a:r>
              <a:rPr lang="en-US" sz="1100" b="0" i="0" u="none" strike="noStrike" baseline="0" dirty="0"/>
              <a:t>[2] Z. Ding, P. Fan, and H. V. Poor, “Random beamforming in millimeter-wave NOMA networks,”</a:t>
            </a:r>
            <a:r>
              <a:rPr lang="nl-NL" sz="1100" b="0" i="1" u="none" strike="noStrike" baseline="0" dirty="0"/>
              <a:t>IEEE Access</a:t>
            </a:r>
            <a:r>
              <a:rPr lang="nl-NL" sz="1100" b="0" i="0" u="none" strike="noStrike" baseline="0" dirty="0"/>
              <a:t>, 2017.</a:t>
            </a:r>
          </a:p>
          <a:p>
            <a:r>
              <a:rPr lang="fr-FR" sz="1100" b="0" i="0" u="none" strike="noStrike" baseline="0" dirty="0"/>
              <a:t>[3] M. Morales-</a:t>
            </a:r>
            <a:r>
              <a:rPr lang="fr-FR" sz="1100" b="0" i="0" u="none" strike="noStrike" baseline="0" dirty="0" err="1"/>
              <a:t>Céspedes</a:t>
            </a:r>
            <a:r>
              <a:rPr lang="fr-FR" sz="1100" b="0" i="0" u="none" strike="noStrike" baseline="0" dirty="0"/>
              <a:t>, et al., “Semi-blind </a:t>
            </a:r>
            <a:r>
              <a:rPr lang="fr-FR" sz="1100" b="0" i="0" u="none" strike="noStrike" baseline="0" dirty="0" err="1"/>
              <a:t>interference</a:t>
            </a:r>
            <a:r>
              <a:rPr lang="fr-FR" sz="1100" b="0" i="0" u="none" strike="noStrike" baseline="0" dirty="0"/>
              <a:t> </a:t>
            </a:r>
            <a:r>
              <a:rPr lang="fr-FR" sz="1100" b="0" i="0" u="none" strike="noStrike" baseline="0" dirty="0" err="1"/>
              <a:t>aligned</a:t>
            </a:r>
            <a:r>
              <a:rPr lang="fr-FR" sz="1100" b="0" i="0" u="none" strike="noStrike" baseline="0" dirty="0"/>
              <a:t> NOMA for </a:t>
            </a:r>
            <a:r>
              <a:rPr lang="fr-FR" sz="1100" b="0" i="0" u="none" strike="noStrike" baseline="0" dirty="0" err="1"/>
              <a:t>downlink</a:t>
            </a:r>
            <a:r>
              <a:rPr lang="fr-FR" sz="1100" b="0" i="0" u="none" strike="noStrike" baseline="0" dirty="0"/>
              <a:t> MU-MISO </a:t>
            </a:r>
            <a:r>
              <a:rPr lang="fr-FR" sz="1100" b="0" i="0" u="none" strike="noStrike" baseline="0" dirty="0" err="1"/>
              <a:t>systems</a:t>
            </a:r>
            <a:r>
              <a:rPr lang="fr-FR" sz="1100" b="0" i="0" u="none" strike="noStrike" baseline="0" dirty="0"/>
              <a:t>,” </a:t>
            </a:r>
            <a:r>
              <a:rPr lang="fr-FR" sz="1100" b="0" i="1" u="none" strike="noStrike" baseline="0" dirty="0"/>
              <a:t>IEEE Trans. Commun.</a:t>
            </a:r>
            <a:r>
              <a:rPr lang="fr-FR" sz="1100" b="0" i="0" u="none" strike="noStrike" baseline="0" dirty="0"/>
              <a:t>, 2019.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C02B85F-57F6-435D-A596-FCD2C5B14AEE}"/>
              </a:ext>
            </a:extLst>
          </p:cNvPr>
          <p:cNvSpPr txBox="1"/>
          <p:nvPr/>
        </p:nvSpPr>
        <p:spPr>
          <a:xfrm>
            <a:off x="202758" y="6078666"/>
            <a:ext cx="6207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0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7E43129-447F-4D08-B390-CC3A202E6B25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AD MIMO-NOMA System Description,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b="1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b="1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Power Allocation,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Simulation Results, Conclusions </a:t>
            </a:r>
          </a:p>
        </p:txBody>
      </p:sp>
    </p:spTree>
    <p:extLst>
      <p:ext uri="{BB962C8B-B14F-4D97-AF65-F5344CB8AC3E}">
        <p14:creationId xmlns:p14="http://schemas.microsoft.com/office/powerpoint/2010/main" val="24982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9" grpId="0"/>
      <p:bldP spid="36" grpId="0"/>
      <p:bldP spid="45" grpId="0"/>
      <p:bldP spid="23" grpId="0" animBg="1"/>
      <p:bldP spid="30" grpId="0"/>
      <p:bldP spid="31" grpId="0" animBg="1"/>
      <p:bldP spid="32" grpId="0" animBg="1"/>
      <p:bldP spid="35" grpId="0" animBg="1"/>
      <p:bldP spid="3" grpId="0" animBg="1"/>
      <p:bldP spid="3" grpId="1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B85E895-AB1B-4713-BA65-09A2EB2F990C}"/>
              </a:ext>
            </a:extLst>
          </p:cNvPr>
          <p:cNvSpPr txBox="1"/>
          <p:nvPr/>
        </p:nvSpPr>
        <p:spPr>
          <a:xfrm>
            <a:off x="6220" y="689166"/>
            <a:ext cx="5937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0" u="none" strike="noStrike" baseline="0" dirty="0">
                <a:latin typeface="+mj-lt"/>
              </a:rPr>
              <a:t>ADI-</a:t>
            </a:r>
            <a:r>
              <a:rPr lang="fr-FR" sz="1800" i="0" u="none" strike="noStrike" baseline="0" dirty="0" err="1">
                <a:latin typeface="+mj-lt"/>
              </a:rPr>
              <a:t>based</a:t>
            </a:r>
            <a:r>
              <a:rPr lang="fr-FR" sz="1800" i="0" u="none" strike="noStrike" baseline="0" dirty="0">
                <a:latin typeface="+mj-lt"/>
              </a:rPr>
              <a:t> Inter-User Spatial </a:t>
            </a:r>
            <a:r>
              <a:rPr lang="fr-FR" sz="1800" i="0" u="none" strike="noStrike" baseline="0" dirty="0" err="1">
                <a:latin typeface="+mj-lt"/>
              </a:rPr>
              <a:t>Interference</a:t>
            </a:r>
            <a:r>
              <a:rPr lang="fr-FR" sz="1800" i="0" u="none" strike="noStrike" baseline="0" dirty="0">
                <a:latin typeface="+mj-lt"/>
              </a:rPr>
              <a:t> </a:t>
            </a:r>
            <a:r>
              <a:rPr lang="fr-FR" sz="1800" i="0" u="none" strike="noStrike" baseline="0" dirty="0" err="1">
                <a:latin typeface="+mj-lt"/>
              </a:rPr>
              <a:t>Metric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600BE9E1-FD52-45D5-A347-9F9A6EF3B831}"/>
              </a:ext>
            </a:extLst>
          </p:cNvPr>
          <p:cNvGraphicFramePr/>
          <p:nvPr/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5" name="Objective_adMIMOnoma">
            <a:extLst>
              <a:ext uri="{FF2B5EF4-FFF2-40B4-BE49-F238E27FC236}">
                <a16:creationId xmlns:a16="http://schemas.microsoft.com/office/drawing/2014/main" id="{C7823A17-4308-4C24-A363-880ED1E9BD8B}"/>
              </a:ext>
            </a:extLst>
          </p:cNvPr>
          <p:cNvGrpSpPr/>
          <p:nvPr/>
        </p:nvGrpSpPr>
        <p:grpSpPr>
          <a:xfrm>
            <a:off x="412681" y="1432446"/>
            <a:ext cx="6064319" cy="1813198"/>
            <a:chOff x="4127444" y="4508684"/>
            <a:chExt cx="1948892" cy="1877828"/>
          </a:xfrm>
        </p:grpSpPr>
        <p:sp>
          <p:nvSpPr>
            <p:cNvPr id="6" name="Rectangle avec coins arrondis du même côté 8">
              <a:extLst>
                <a:ext uri="{FF2B5EF4-FFF2-40B4-BE49-F238E27FC236}">
                  <a16:creationId xmlns:a16="http://schemas.microsoft.com/office/drawing/2014/main" id="{C139350B-4225-4354-A273-69DD8E5BAE6F}"/>
                </a:ext>
              </a:extLst>
            </p:cNvPr>
            <p:cNvSpPr/>
            <p:nvPr/>
          </p:nvSpPr>
          <p:spPr>
            <a:xfrm>
              <a:off x="4127444" y="4508684"/>
              <a:ext cx="1948892" cy="390735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+mj-lt"/>
                </a:rPr>
                <a:t>AD user clustering in the literature</a:t>
              </a:r>
              <a:endParaRPr lang="fr-FR" dirty="0">
                <a:solidFill>
                  <a:schemeClr val="bg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675B685-1CB6-4D70-9639-85A1B9768555}"/>
                    </a:ext>
                  </a:extLst>
                </p:cNvPr>
                <p:cNvSpPr/>
                <p:nvPr/>
              </p:nvSpPr>
              <p:spPr>
                <a:xfrm>
                  <a:off x="4127444" y="4891181"/>
                  <a:ext cx="1948892" cy="1495331"/>
                </a:xfrm>
                <a:prstGeom prst="rect">
                  <a:avLst/>
                </a:prstGeom>
                <a:solidFill>
                  <a:srgbClr val="C0DC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buClr>
                      <a:schemeClr val="tx1"/>
                    </a:buClr>
                  </a:pPr>
                  <a:r>
                    <a:rPr lang="en-US" sz="1600" dirty="0">
                      <a:solidFill>
                        <a:schemeClr val="tx1"/>
                      </a:solidFill>
                    </a:rPr>
                    <a:t>Most of them use the angular distance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  <a:p>
                  <a:pPr marL="540000" lvl="1" indent="-285750"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</a:pPr>
                  <a:r>
                    <a:rPr lang="en-US" sz="1600" dirty="0">
                      <a:solidFill>
                        <a:srgbClr val="FF0000"/>
                      </a:solidFill>
                    </a:rPr>
                    <a:t>UC can only be applied with uniform linear array (ULA) </a:t>
                  </a:r>
                </a:p>
                <a:p>
                  <a:pPr marL="540000" lvl="1" indent="-285750"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600" dirty="0">
                      <a:solidFill>
                        <a:srgbClr val="FF0000"/>
                      </a:solidFill>
                    </a:rPr>
                    <a:t>does not describe properly inter-user interference</a:t>
                  </a:r>
                </a:p>
                <a:p>
                  <a:pPr marL="540000" lvl="1" indent="-285750"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</a:pPr>
                  <a:r>
                    <a:rPr lang="en-US" sz="1600" dirty="0">
                      <a:solidFill>
                        <a:schemeClr val="tx1"/>
                      </a:solidFill>
                    </a:rPr>
                    <a:t>Interference also depends on beamwidth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675B685-1CB6-4D70-9639-85A1B9768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444" y="4891181"/>
                  <a:ext cx="1948892" cy="1495331"/>
                </a:xfrm>
                <a:prstGeom prst="rect">
                  <a:avLst/>
                </a:prstGeom>
                <a:blipFill>
                  <a:blip r:embed="rId11"/>
                  <a:stretch>
                    <a:fillRect l="-6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760F02B6-AEC1-4202-9396-F5303863F6AA}"/>
              </a:ext>
            </a:extLst>
          </p:cNvPr>
          <p:cNvSpPr txBox="1"/>
          <p:nvPr/>
        </p:nvSpPr>
        <p:spPr>
          <a:xfrm>
            <a:off x="433001" y="3245646"/>
            <a:ext cx="5729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  <a:latin typeface="+mj-lt"/>
              </a:rPr>
              <a:t>ADI-based Inter-User Spatial Interference Metric</a:t>
            </a:r>
          </a:p>
        </p:txBody>
      </p:sp>
      <p:pic>
        <p:nvPicPr>
          <p:cNvPr id="19" name="Image 18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beta_formula}&#10;\beta_{k,u}\stackrel{\text{def}}{=} \frac{1}{M}|\textbf{a}^H_{1,k}\textbf{a}_{1,u}|, \ k,u \in \mathcal{K},&#10;\end{equation*}&#10;\end{document}" title="IguanaTex Bitmap Display">
            <a:extLst>
              <a:ext uri="{FF2B5EF4-FFF2-40B4-BE49-F238E27FC236}">
                <a16:creationId xmlns:a16="http://schemas.microsoft.com/office/drawing/2014/main" id="{03C3D9E0-D9AC-4FE2-A8B8-045634629F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1" y="3679651"/>
            <a:ext cx="2333440" cy="359040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869419ED-4B6B-42A5-A281-4A9F9D0943D5}"/>
              </a:ext>
            </a:extLst>
          </p:cNvPr>
          <p:cNvSpPr/>
          <p:nvPr/>
        </p:nvSpPr>
        <p:spPr>
          <a:xfrm>
            <a:off x="1461592" y="3889731"/>
            <a:ext cx="250368" cy="2547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3D8C7E3-3F1E-4AD1-8199-D07929F19190}"/>
              </a:ext>
            </a:extLst>
          </p:cNvPr>
          <p:cNvSpPr txBox="1"/>
          <p:nvPr/>
        </p:nvSpPr>
        <p:spPr>
          <a:xfrm>
            <a:off x="870361" y="4175752"/>
            <a:ext cx="16947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number of antennas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9CEDED-B2AB-48CF-A6B6-AA266008673D}"/>
              </a:ext>
            </a:extLst>
          </p:cNvPr>
          <p:cNvSpPr txBox="1"/>
          <p:nvPr/>
        </p:nvSpPr>
        <p:spPr>
          <a:xfrm>
            <a:off x="1019380" y="4186336"/>
            <a:ext cx="203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array steering vector of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path in UE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channel 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035C067-7FBA-413F-B2A3-6E4013ED1505}"/>
              </a:ext>
            </a:extLst>
          </p:cNvPr>
          <p:cNvSpPr/>
          <p:nvPr/>
        </p:nvSpPr>
        <p:spPr>
          <a:xfrm>
            <a:off x="1750183" y="3648342"/>
            <a:ext cx="273106" cy="4961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8EDA983-16B4-4B22-8547-4AFE00C2BB6D}"/>
              </a:ext>
            </a:extLst>
          </p:cNvPr>
          <p:cNvSpPr/>
          <p:nvPr/>
        </p:nvSpPr>
        <p:spPr>
          <a:xfrm>
            <a:off x="2056329" y="3648343"/>
            <a:ext cx="292128" cy="496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519442C-AD4A-433F-BFF3-9826EA057234}"/>
              </a:ext>
            </a:extLst>
          </p:cNvPr>
          <p:cNvSpPr txBox="1"/>
          <p:nvPr/>
        </p:nvSpPr>
        <p:spPr>
          <a:xfrm>
            <a:off x="549905" y="4186336"/>
            <a:ext cx="2974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array steering vector of the beam generated toward UE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spatial direction</a:t>
            </a:r>
          </a:p>
        </p:txBody>
      </p:sp>
      <p:pic>
        <p:nvPicPr>
          <p:cNvPr id="32" name="Picture 5">
            <a:extLst>
              <a:ext uri="{FF2B5EF4-FFF2-40B4-BE49-F238E27FC236}">
                <a16:creationId xmlns:a16="http://schemas.microsoft.com/office/drawing/2014/main" id="{7356C31F-C734-4098-9FAE-4CA645BA20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42" y="1406039"/>
            <a:ext cx="4124758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F0E97AD-2CC9-487E-B728-58A7B7BA6781}"/>
                  </a:ext>
                </a:extLst>
              </p:cNvPr>
              <p:cNvSpPr/>
              <p:nvPr/>
            </p:nvSpPr>
            <p:spPr>
              <a:xfrm>
                <a:off x="7937075" y="4648001"/>
                <a:ext cx="4304390" cy="501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300" b="1" dirty="0">
                    <a:solidFill>
                      <a:schemeClr val="bg1">
                        <a:lumMod val="50000"/>
                      </a:schemeClr>
                    </a:solidFill>
                  </a:rPr>
                  <a:t>Figure</a:t>
                </a:r>
                <a:r>
                  <a:rPr lang="it-IT" sz="1300" dirty="0">
                    <a:solidFill>
                      <a:schemeClr val="bg1">
                        <a:lumMod val="50000"/>
                      </a:schemeClr>
                    </a:solidFill>
                  </a:rPr>
                  <a:t>:</a:t>
                </a:r>
                <a:r>
                  <a:rPr lang="it-IT" sz="1300" dirty="0">
                    <a:solidFill>
                      <a:srgbClr val="00B0F0"/>
                    </a:solidFill>
                  </a:rPr>
                  <a:t> </a:t>
                </a:r>
                <a:r>
                  <a:rPr lang="en-US" sz="1300" dirty="0"/>
                  <a:t>Illustration of the normalized array factor of beam pointed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300" dirty="0"/>
                  <a:t> with the </a:t>
                </a:r>
                <a:r>
                  <a:rPr lang="en-US" sz="1300" dirty="0" err="1"/>
                  <a:t>LoS</a:t>
                </a:r>
                <a:r>
                  <a:rPr lang="en-US" sz="1300" dirty="0"/>
                  <a:t> path of UE k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300" dirty="0"/>
                  <a:t> 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F0E97AD-2CC9-487E-B728-58A7B7BA6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075" y="4648001"/>
                <a:ext cx="4304390" cy="501227"/>
              </a:xfrm>
              <a:prstGeom prst="rect">
                <a:avLst/>
              </a:prstGeom>
              <a:blipFill>
                <a:blip r:embed="rId14"/>
                <a:stretch>
                  <a:fillRect l="-142" t="-1205" b="-60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2C51181D-2484-4635-9C87-FDB6C0EE378F}"/>
              </a:ext>
            </a:extLst>
          </p:cNvPr>
          <p:cNvSpPr/>
          <p:nvPr/>
        </p:nvSpPr>
        <p:spPr>
          <a:xfrm>
            <a:off x="433001" y="4379217"/>
            <a:ext cx="70345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Determines the </a:t>
            </a:r>
            <a:r>
              <a:rPr lang="en-US" sz="1600" b="1" dirty="0">
                <a:solidFill>
                  <a:srgbClr val="00B050"/>
                </a:solidFill>
              </a:rPr>
              <a:t>level of inter-user spatial interference </a:t>
            </a:r>
            <a:r>
              <a:rPr lang="en-US" sz="1600" dirty="0"/>
              <a:t>using only ADI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Includes both </a:t>
            </a:r>
            <a:r>
              <a:rPr lang="en-US" sz="1600" b="1" dirty="0">
                <a:solidFill>
                  <a:srgbClr val="00B050"/>
                </a:solidFill>
              </a:rPr>
              <a:t>angular distance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B050"/>
                </a:solidFill>
              </a:rPr>
              <a:t>beam-width</a:t>
            </a:r>
            <a:r>
              <a:rPr lang="en-US" sz="1600" dirty="0"/>
              <a:t>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BFFFAC4-9A4D-49D7-AED1-524E929684AE}"/>
                  </a:ext>
                </a:extLst>
              </p:cNvPr>
              <p:cNvSpPr txBox="1"/>
              <p:nvPr/>
            </p:nvSpPr>
            <p:spPr>
              <a:xfrm>
                <a:off x="406530" y="5951041"/>
                <a:ext cx="9499470" cy="34932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ym typeface="Wingdings" panose="05000000000000000000" pitchFamily="2" charset="2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, a unique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can be defined whatever the </a:t>
                </a:r>
                <a:r>
                  <a:rPr lang="en-US" sz="1600" b="1" dirty="0">
                    <a:sym typeface="Wingdings" panose="05000000000000000000" pitchFamily="2" charset="2"/>
                  </a:rPr>
                  <a:t>antennas number </a:t>
                </a:r>
                <a:r>
                  <a:rPr lang="en-US" sz="1600" dirty="0">
                    <a:sym typeface="Wingdings" panose="05000000000000000000" pitchFamily="2" charset="2"/>
                  </a:rPr>
                  <a:t>and </a:t>
                </a:r>
                <a:r>
                  <a:rPr lang="en-US" sz="1600" b="1" dirty="0">
                    <a:sym typeface="Wingdings" panose="05000000000000000000" pitchFamily="2" charset="2"/>
                  </a:rPr>
                  <a:t>users’ angles</a:t>
                </a:r>
                <a:r>
                  <a:rPr lang="en-US" sz="1600" dirty="0">
                    <a:sym typeface="Wingdings" panose="05000000000000000000" pitchFamily="2" charset="2"/>
                  </a:rPr>
                  <a:t>. </a:t>
                </a:r>
                <a:endParaRPr lang="en-US" sz="16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BFFFAC4-9A4D-49D7-AED1-524E92968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30" y="5951041"/>
                <a:ext cx="9499470" cy="349326"/>
              </a:xfrm>
              <a:prstGeom prst="rect">
                <a:avLst/>
              </a:prstGeom>
              <a:blipFill>
                <a:blip r:embed="rId15"/>
                <a:stretch>
                  <a:fillRect l="-385" t="-5172" b="-17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0610EF6-36DF-4F5B-9A45-CD9081A054AC}"/>
              </a:ext>
            </a:extLst>
          </p:cNvPr>
          <p:cNvSpPr/>
          <p:nvPr/>
        </p:nvSpPr>
        <p:spPr>
          <a:xfrm>
            <a:off x="11201400" y="2777616"/>
            <a:ext cx="862445" cy="4780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beta_{k,u}=|{AF}_{(\vec{\Theta}_{1,u})}(\vec{\Theta}_{1,k})|&#10;\end{equation*}&#10;\end{document}" title="IguanaTex Bitmap Display">
            <a:extLst>
              <a:ext uri="{FF2B5EF4-FFF2-40B4-BE49-F238E27FC236}">
                <a16:creationId xmlns:a16="http://schemas.microsoft.com/office/drawing/2014/main" id="{9F5D539E-E44B-4682-A6A0-43E58191AC5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77" y="3741859"/>
            <a:ext cx="1781223" cy="26604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8D64316-4F7A-43D1-9652-230BC957F835}"/>
              </a:ext>
            </a:extLst>
          </p:cNvPr>
          <p:cNvSpPr/>
          <p:nvPr/>
        </p:nvSpPr>
        <p:spPr>
          <a:xfrm>
            <a:off x="4083433" y="3676379"/>
            <a:ext cx="1981200" cy="3843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BEE7ABC-725D-44C2-B2F0-0609DA1B9E36}"/>
              </a:ext>
            </a:extLst>
          </p:cNvPr>
          <p:cNvSpPr/>
          <p:nvPr/>
        </p:nvSpPr>
        <p:spPr>
          <a:xfrm>
            <a:off x="10058400" y="2286000"/>
            <a:ext cx="700833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BD3D374-E1EB-47CA-9B34-B9695F3DE497}"/>
                  </a:ext>
                </a:extLst>
              </p:cNvPr>
              <p:cNvSpPr/>
              <p:nvPr/>
            </p:nvSpPr>
            <p:spPr>
              <a:xfrm>
                <a:off x="412680" y="5107284"/>
                <a:ext cx="9417119" cy="39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92D050"/>
                  </a:buClr>
                </a:pPr>
                <a:r>
                  <a:rPr lang="en-US" sz="1600" dirty="0">
                    <a:solidFill>
                      <a:srgbClr val="002060"/>
                    </a:solidFill>
                    <a:latin typeface="+mj-lt"/>
                  </a:rPr>
                  <a:t>Definition: </a:t>
                </a:r>
                <a:r>
                  <a:rPr lang="en-US" sz="16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1600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</m:oMath>
                </a14:m>
                <a:r>
                  <a:rPr lang="en-US" sz="1600" dirty="0" err="1"/>
                  <a:t>beamwidth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600" dirty="0"/>
                  <a:t> is defined as the angular distance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6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| satisfying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BD3D374-E1EB-47CA-9B34-B9695F3DE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80" y="5107284"/>
                <a:ext cx="9417119" cy="390876"/>
              </a:xfrm>
              <a:prstGeom prst="rect">
                <a:avLst/>
              </a:prstGeom>
              <a:blipFill>
                <a:blip r:embed="rId17"/>
                <a:stretch>
                  <a:fillRect l="-389" b="-17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$ |{AF}_{(\vec{\Theta}_{1,u})}(\vec{\Theta}_0)|=|{AF}_{(\vec{\Theta}_{1,u})}(\vec{\Theta}_{1,u} \pm {\Omega}_u^{\beta_0})|=\beta_0 $&#10;&#10;&#10;\end{document}" title="IguanaTex Bitmap Display">
            <a:extLst>
              <a:ext uri="{FF2B5EF4-FFF2-40B4-BE49-F238E27FC236}">
                <a16:creationId xmlns:a16="http://schemas.microsoft.com/office/drawing/2014/main" id="{C6CF00D9-78DF-4822-A6F2-F42807DC7AA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8" y="5552241"/>
            <a:ext cx="3518933" cy="265600"/>
          </a:xfrm>
          <a:prstGeom prst="rect">
            <a:avLst/>
          </a:prstGeom>
        </p:spPr>
      </p:pic>
      <p:sp>
        <p:nvSpPr>
          <p:cNvPr id="39" name="Flèche : droite rayée 38">
            <a:extLst>
              <a:ext uri="{FF2B5EF4-FFF2-40B4-BE49-F238E27FC236}">
                <a16:creationId xmlns:a16="http://schemas.microsoft.com/office/drawing/2014/main" id="{0BDD2589-125E-4CDC-ABBF-1FD1EBD630A3}"/>
              </a:ext>
            </a:extLst>
          </p:cNvPr>
          <p:cNvSpPr/>
          <p:nvPr/>
        </p:nvSpPr>
        <p:spPr>
          <a:xfrm>
            <a:off x="3449790" y="3752546"/>
            <a:ext cx="436185" cy="228600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2B22AF3-6EB4-4E4C-BBCA-9EF14CEE8354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AD MIMO-NOMA System Description,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b="1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b="1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Power Allocation,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Simulation Results, Conclusions </a:t>
            </a:r>
          </a:p>
        </p:txBody>
      </p:sp>
    </p:spTree>
    <p:extLst>
      <p:ext uri="{BB962C8B-B14F-4D97-AF65-F5344CB8AC3E}">
        <p14:creationId xmlns:p14="http://schemas.microsoft.com/office/powerpoint/2010/main" val="280321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0" grpId="1" animBg="1"/>
      <p:bldP spid="22" grpId="0"/>
      <p:bldP spid="22" grpId="1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33" grpId="0"/>
      <p:bldP spid="36" grpId="0" animBg="1"/>
      <p:bldP spid="38" grpId="0" animBg="1"/>
      <p:bldP spid="30" grpId="0" animBg="1"/>
      <p:bldP spid="30" grpId="1" animBg="1"/>
      <p:bldP spid="34" grpId="0" animBg="1"/>
      <p:bldP spid="34" grpId="1" animBg="1"/>
      <p:bldP spid="8" grpId="0" animBg="1"/>
      <p:bldP spid="8" grpId="1" animBg="1"/>
      <p:bldP spid="35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920B7C40-822C-4E9A-99F7-162CC67A6A41}"/>
              </a:ext>
            </a:extLst>
          </p:cNvPr>
          <p:cNvGraphicFramePr/>
          <p:nvPr/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E6160C1-6A84-4623-BEE4-37EAF7D6FB3E}"/>
              </a:ext>
            </a:extLst>
          </p:cNvPr>
          <p:cNvSpPr txBox="1"/>
          <p:nvPr/>
        </p:nvSpPr>
        <p:spPr>
          <a:xfrm>
            <a:off x="-1" y="412167"/>
            <a:ext cx="762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Motivation,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Contributions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8FB4457-0A91-46AF-9950-E71EF93F1636}"/>
              </a:ext>
            </a:extLst>
          </p:cNvPr>
          <p:cNvSpPr txBox="1"/>
          <p:nvPr/>
        </p:nvSpPr>
        <p:spPr>
          <a:xfrm>
            <a:off x="131161" y="1535369"/>
            <a:ext cx="5867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Exponential growth of data traffic </a:t>
            </a: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Explosion in the number of connected devices</a:t>
            </a: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Appearance of new use cases: 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Massive machine-type communications</a:t>
            </a:r>
            <a:r>
              <a:rPr lang="en-US" sz="1400" dirty="0"/>
              <a:t> 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Ultra-reliable </a:t>
            </a:r>
            <a:r>
              <a:rPr lang="fr-FR" sz="1400" dirty="0" err="1"/>
              <a:t>low-latency</a:t>
            </a:r>
            <a:r>
              <a:rPr lang="fr-FR" sz="1400" dirty="0"/>
              <a:t> communications</a:t>
            </a:r>
            <a:endParaRPr lang="en-US" sz="1400" dirty="0"/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Enhanced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mobile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broadband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A2A5DCC4-1029-4C98-9AD1-C610043B6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99867"/>
              </p:ext>
            </p:extLst>
          </p:nvPr>
        </p:nvGraphicFramePr>
        <p:xfrm>
          <a:off x="662865" y="3742961"/>
          <a:ext cx="3685985" cy="2189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85985">
                  <a:extLst>
                    <a:ext uri="{9D8B030D-6E8A-4147-A177-3AD203B41FA5}">
                      <a16:colId xmlns:a16="http://schemas.microsoft.com/office/drawing/2014/main" val="3338284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Requirements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High spectral efficiency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7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High energy efficiency</a:t>
                      </a:r>
                      <a:endParaRPr lang="en-US" sz="1400" baseline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68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Massive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connectivity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1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High Reliability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2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Ultra-low latency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708944"/>
                  </a:ext>
                </a:extLst>
              </a:tr>
            </a:tbl>
          </a:graphicData>
        </a:graphic>
      </p:graphicFrame>
      <p:grpSp>
        <p:nvGrpSpPr>
          <p:cNvPr id="34" name="Groupe 33">
            <a:extLst>
              <a:ext uri="{FF2B5EF4-FFF2-40B4-BE49-F238E27FC236}">
                <a16:creationId xmlns:a16="http://schemas.microsoft.com/office/drawing/2014/main" id="{F25A7738-DFE1-4F1B-A262-E3A149E5862C}"/>
              </a:ext>
            </a:extLst>
          </p:cNvPr>
          <p:cNvGrpSpPr/>
          <p:nvPr/>
        </p:nvGrpSpPr>
        <p:grpSpPr>
          <a:xfrm>
            <a:off x="5029200" y="1234150"/>
            <a:ext cx="7473379" cy="5196057"/>
            <a:chOff x="5382335" y="1170717"/>
            <a:chExt cx="7473379" cy="519605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ED88575-1FBE-407C-9589-66D85BF00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506" y="1501830"/>
              <a:ext cx="5003946" cy="380766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21B6951-3A04-41B6-B8C7-CFD9A5316893}"/>
                </a:ext>
              </a:extLst>
            </p:cNvPr>
            <p:cNvSpPr txBox="1"/>
            <p:nvPr/>
          </p:nvSpPr>
          <p:spPr>
            <a:xfrm>
              <a:off x="7176464" y="6058997"/>
              <a:ext cx="29200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baseline="0" dirty="0">
                  <a:solidFill>
                    <a:schemeClr val="bg1">
                      <a:lumMod val="50000"/>
                    </a:schemeClr>
                  </a:solidFill>
                </a:rPr>
                <a:t>Source: </a:t>
              </a:r>
              <a:r>
                <a:rPr lang="en-US" sz="1400" baseline="0" dirty="0"/>
                <a:t>ITU-R Rec. M.2083</a:t>
              </a:r>
              <a:endParaRPr lang="en-US" sz="1400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69267BB-5760-418F-9918-CCCB262D0318}"/>
                </a:ext>
              </a:extLst>
            </p:cNvPr>
            <p:cNvSpPr txBox="1"/>
            <p:nvPr/>
          </p:nvSpPr>
          <p:spPr>
            <a:xfrm>
              <a:off x="5410200" y="5356170"/>
              <a:ext cx="1981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0" i="0" u="none" strike="noStrike" baseline="0" dirty="0">
                  <a:solidFill>
                    <a:srgbClr val="0070C0"/>
                  </a:solidFill>
                </a:rPr>
                <a:t>Massive machine type communications </a:t>
              </a:r>
              <a:endParaRPr lang="fr-FR" sz="1400" dirty="0">
                <a:solidFill>
                  <a:srgbClr val="0070C0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BD6E01F-914F-464C-932B-802AB908C732}"/>
                </a:ext>
              </a:extLst>
            </p:cNvPr>
            <p:cNvSpPr txBox="1"/>
            <p:nvPr/>
          </p:nvSpPr>
          <p:spPr>
            <a:xfrm>
              <a:off x="10051774" y="5352415"/>
              <a:ext cx="21336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i="0" u="none" strike="noStrike" baseline="0" dirty="0">
                  <a:solidFill>
                    <a:srgbClr val="0070C0"/>
                  </a:solidFill>
                </a:rPr>
                <a:t>Ultra-reliable and low latency communications </a:t>
              </a:r>
              <a:endParaRPr lang="fr-FR" sz="1400" dirty="0">
                <a:solidFill>
                  <a:srgbClr val="0070C0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F6A4E23-A489-49A4-AE7F-8477283F45CD}"/>
                </a:ext>
              </a:extLst>
            </p:cNvPr>
            <p:cNvSpPr txBox="1"/>
            <p:nvPr/>
          </p:nvSpPr>
          <p:spPr>
            <a:xfrm>
              <a:off x="7391400" y="1170717"/>
              <a:ext cx="2971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b="0" i="0" u="none" strike="noStrike" baseline="0" dirty="0" err="1">
                  <a:solidFill>
                    <a:srgbClr val="0070C0"/>
                  </a:solidFill>
                </a:rPr>
                <a:t>Enhanced</a:t>
              </a:r>
              <a:r>
                <a:rPr lang="fr-FR" sz="1400" b="0" i="0" u="none" strike="noStrike" baseline="0" dirty="0">
                  <a:solidFill>
                    <a:srgbClr val="0070C0"/>
                  </a:solidFill>
                </a:rPr>
                <a:t> mobile </a:t>
              </a:r>
              <a:r>
                <a:rPr lang="fr-FR" sz="1400" b="0" i="0" u="none" strike="noStrike" baseline="0" dirty="0" err="1">
                  <a:solidFill>
                    <a:srgbClr val="0070C0"/>
                  </a:solidFill>
                </a:rPr>
                <a:t>broadband</a:t>
              </a:r>
              <a:r>
                <a:rPr lang="fr-FR" sz="1400" b="0" i="0" u="none" strike="noStrike" baseline="0" dirty="0">
                  <a:solidFill>
                    <a:srgbClr val="0070C0"/>
                  </a:solidFill>
                </a:rPr>
                <a:t> </a:t>
              </a:r>
              <a:endParaRPr lang="fr-FR" sz="1400" dirty="0">
                <a:solidFill>
                  <a:srgbClr val="0070C0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E3A0EF2-76C6-4099-89D5-BBCDF43D9840}"/>
                </a:ext>
              </a:extLst>
            </p:cNvPr>
            <p:cNvSpPr txBox="1"/>
            <p:nvPr/>
          </p:nvSpPr>
          <p:spPr>
            <a:xfrm>
              <a:off x="6057495" y="1798411"/>
              <a:ext cx="1981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Gigabytes in a second </a:t>
              </a:r>
              <a:endParaRPr lang="fr-FR" sz="1200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E68ACB6-00F7-4853-BF89-D87D8A64241D}"/>
                </a:ext>
              </a:extLst>
            </p:cNvPr>
            <p:cNvSpPr txBox="1"/>
            <p:nvPr/>
          </p:nvSpPr>
          <p:spPr>
            <a:xfrm>
              <a:off x="5765293" y="2719477"/>
              <a:ext cx="1589664" cy="279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Smart home/building </a:t>
              </a:r>
              <a:endParaRPr lang="fr-FR" sz="12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EE63E61-FA87-46D5-BDCD-FE34A040673E}"/>
                </a:ext>
              </a:extLst>
            </p:cNvPr>
            <p:cNvSpPr txBox="1"/>
            <p:nvPr/>
          </p:nvSpPr>
          <p:spPr>
            <a:xfrm>
              <a:off x="6250974" y="3812811"/>
              <a:ext cx="61830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Voice </a:t>
              </a:r>
              <a:endParaRPr lang="fr-FR" sz="1200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171D824-6023-4556-B32A-3047012CA870}"/>
                </a:ext>
              </a:extLst>
            </p:cNvPr>
            <p:cNvSpPr txBox="1"/>
            <p:nvPr/>
          </p:nvSpPr>
          <p:spPr>
            <a:xfrm>
              <a:off x="5382335" y="4121516"/>
              <a:ext cx="8686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Smart city </a:t>
              </a:r>
              <a:endParaRPr lang="fr-FR" sz="1200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FB86955-949E-487A-B442-39094BFCF624}"/>
                </a:ext>
              </a:extLst>
            </p:cNvPr>
            <p:cNvSpPr txBox="1"/>
            <p:nvPr/>
          </p:nvSpPr>
          <p:spPr>
            <a:xfrm>
              <a:off x="9422478" y="2211262"/>
              <a:ext cx="27695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3D </a:t>
              </a:r>
              <a:r>
                <a:rPr lang="fr-FR" sz="1200" b="0" i="0" u="none" strike="noStrike" baseline="0" dirty="0" err="1">
                  <a:solidFill>
                    <a:srgbClr val="000000"/>
                  </a:solidFill>
                </a:rPr>
                <a:t>video</a:t>
              </a:r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, UHD screens </a:t>
              </a:r>
              <a:endParaRPr lang="fr-FR" sz="1200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E7D1F8B-50BA-4822-96C7-BDC801130A33}"/>
                </a:ext>
              </a:extLst>
            </p:cNvPr>
            <p:cNvSpPr txBox="1"/>
            <p:nvPr/>
          </p:nvSpPr>
          <p:spPr>
            <a:xfrm>
              <a:off x="9845311" y="2635690"/>
              <a:ext cx="30104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u="none" strike="noStrike" baseline="0" dirty="0">
                  <a:solidFill>
                    <a:srgbClr val="000000"/>
                  </a:solidFill>
                </a:rPr>
                <a:t>Work and play in the cloud </a:t>
              </a:r>
              <a:endParaRPr lang="fr-FR" sz="1200" dirty="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F0A268F-C098-437B-8E0B-E83E9E3C0B1E}"/>
                </a:ext>
              </a:extLst>
            </p:cNvPr>
            <p:cNvSpPr txBox="1"/>
            <p:nvPr/>
          </p:nvSpPr>
          <p:spPr>
            <a:xfrm>
              <a:off x="10051774" y="3023926"/>
              <a:ext cx="2362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0" i="0" u="none" strike="noStrike" baseline="0" dirty="0" err="1">
                  <a:solidFill>
                    <a:srgbClr val="000000"/>
                  </a:solidFill>
                </a:rPr>
                <a:t>Augmented</a:t>
              </a:r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 reality </a:t>
              </a:r>
              <a:endParaRPr lang="fr-FR" sz="1200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372B5FD-790B-4395-9880-FBDD9D3CA364}"/>
                </a:ext>
              </a:extLst>
            </p:cNvPr>
            <p:cNvSpPr txBox="1"/>
            <p:nvPr/>
          </p:nvSpPr>
          <p:spPr>
            <a:xfrm>
              <a:off x="10344559" y="3373791"/>
              <a:ext cx="234998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0" i="0" u="none" strike="noStrike" baseline="0" dirty="0" err="1">
                  <a:solidFill>
                    <a:srgbClr val="000000"/>
                  </a:solidFill>
                </a:rPr>
                <a:t>Industry</a:t>
              </a:r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 automation </a:t>
              </a:r>
              <a:endParaRPr lang="fr-FR" sz="1200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8763102-F6E3-4489-8C16-158328ADD4CC}"/>
                </a:ext>
              </a:extLst>
            </p:cNvPr>
            <p:cNvSpPr txBox="1"/>
            <p:nvPr/>
          </p:nvSpPr>
          <p:spPr>
            <a:xfrm>
              <a:off x="10555612" y="3735746"/>
              <a:ext cx="19301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Mission </a:t>
              </a:r>
              <a:r>
                <a:rPr lang="fr-FR" sz="1200" b="0" i="0" u="none" strike="noStrike" baseline="0" dirty="0" err="1">
                  <a:solidFill>
                    <a:srgbClr val="000000"/>
                  </a:solidFill>
                </a:rPr>
                <a:t>critical</a:t>
              </a:r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 application </a:t>
              </a:r>
              <a:endParaRPr lang="fr-FR" sz="1200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E9F5B50C-EC09-429B-B302-A7D3890709C1}"/>
                </a:ext>
              </a:extLst>
            </p:cNvPr>
            <p:cNvSpPr txBox="1"/>
            <p:nvPr/>
          </p:nvSpPr>
          <p:spPr>
            <a:xfrm>
              <a:off x="10813295" y="4156640"/>
              <a:ext cx="193018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Self </a:t>
              </a:r>
              <a:r>
                <a:rPr lang="fr-FR" sz="1200" b="0" i="0" u="none" strike="noStrike" baseline="0" dirty="0" err="1">
                  <a:solidFill>
                    <a:srgbClr val="000000"/>
                  </a:solidFill>
                </a:rPr>
                <a:t>driving</a:t>
              </a:r>
              <a:r>
                <a:rPr lang="fr-FR" sz="1200" b="0" i="0" u="none" strike="noStrike" baseline="0" dirty="0">
                  <a:solidFill>
                    <a:srgbClr val="000000"/>
                  </a:solidFill>
                </a:rPr>
                <a:t> car </a:t>
              </a:r>
              <a:endParaRPr lang="fr-FR" sz="1200" dirty="0"/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39568008-0213-4BB7-9377-B050AD6F2E0A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Requirements of Next-Generation Cellular Networks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9DFC60-E0D4-4EF7-9DA1-30C5ACAB8788}"/>
              </a:ext>
            </a:extLst>
          </p:cNvPr>
          <p:cNvSpPr/>
          <p:nvPr/>
        </p:nvSpPr>
        <p:spPr>
          <a:xfrm>
            <a:off x="990600" y="3087359"/>
            <a:ext cx="2362200" cy="276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C8347-C52C-45AB-AF21-410F20750289}"/>
              </a:ext>
            </a:extLst>
          </p:cNvPr>
          <p:cNvSpPr/>
          <p:nvPr/>
        </p:nvSpPr>
        <p:spPr>
          <a:xfrm>
            <a:off x="1319658" y="4122344"/>
            <a:ext cx="2362200" cy="276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EC32A5-6C34-4E53-9955-38B6C6C49D8B}"/>
              </a:ext>
            </a:extLst>
          </p:cNvPr>
          <p:cNvSpPr/>
          <p:nvPr/>
        </p:nvSpPr>
        <p:spPr>
          <a:xfrm>
            <a:off x="1319658" y="4867089"/>
            <a:ext cx="2362200" cy="276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07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8510102-C7FA-4F91-B84C-4343CE3D8A08}"/>
              </a:ext>
            </a:extLst>
          </p:cNvPr>
          <p:cNvSpPr txBox="1"/>
          <p:nvPr/>
        </p:nvSpPr>
        <p:spPr>
          <a:xfrm>
            <a:off x="6220" y="689166"/>
            <a:ext cx="5937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0" u="none" strike="noStrike" baseline="0" dirty="0">
                <a:latin typeface="+mj-lt"/>
              </a:rPr>
              <a:t>2-User and Multi-User</a:t>
            </a:r>
            <a:r>
              <a:rPr lang="fr-FR" sz="1800" i="0" u="none" strike="noStrike" dirty="0">
                <a:latin typeface="+mj-lt"/>
              </a:rPr>
              <a:t> Clustering (UC) </a:t>
            </a:r>
            <a:r>
              <a:rPr lang="fr-FR" dirty="0" err="1">
                <a:latin typeface="+mj-lt"/>
              </a:rPr>
              <a:t>A</a:t>
            </a:r>
            <a:r>
              <a:rPr lang="fr-FR" sz="1800" i="0" u="none" strike="noStrike" dirty="0" err="1">
                <a:latin typeface="+mj-lt"/>
              </a:rPr>
              <a:t>lgorithms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58C97F7B-BDC9-4CAC-982D-BF45A81FA411}"/>
              </a:ext>
            </a:extLst>
          </p:cNvPr>
          <p:cNvGraphicFramePr/>
          <p:nvPr/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2">
            <a:extLst>
              <a:ext uri="{FF2B5EF4-FFF2-40B4-BE49-F238E27FC236}">
                <a16:creationId xmlns:a16="http://schemas.microsoft.com/office/drawing/2014/main" id="{63F6598F-4636-4FEF-B75C-E45F0B687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2" y="1348493"/>
            <a:ext cx="4620005" cy="3623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10D6B5F-5759-4554-979E-78EC63EF3EB6}"/>
                  </a:ext>
                </a:extLst>
              </p:cNvPr>
              <p:cNvSpPr txBox="1"/>
              <p:nvPr/>
            </p:nvSpPr>
            <p:spPr>
              <a:xfrm>
                <a:off x="43311" y="2407196"/>
                <a:ext cx="6383526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latin typeface="+mj-lt"/>
                  </a:rPr>
                  <a:t>2-User and Multi-User Clustering Algorithms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Use the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definition 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Can be applied with any uniformly excited array architecture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Initialize an inter-user interference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sz="1600" u="sng" dirty="0">
                    <a:solidFill>
                      <a:schemeClr val="accent1">
                        <a:lumMod val="75000"/>
                      </a:schemeClr>
                    </a:solidFill>
                  </a:rPr>
                  <a:t>2-user UC</a:t>
                </a:r>
                <a:r>
                  <a:rPr lang="en-US" sz="1600" dirty="0">
                    <a:solidFill>
                      <a:srgbClr val="0070C0"/>
                    </a:solidFill>
                  </a:rPr>
                  <a:t>: </a:t>
                </a:r>
                <a:r>
                  <a:rPr lang="en-US" sz="1600" dirty="0"/>
                  <a:t>groups 2-by-2 the users with high interference in the same cluster.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sz="1600" u="sng" dirty="0">
                    <a:solidFill>
                      <a:schemeClr val="accent1">
                        <a:lumMod val="75000"/>
                      </a:schemeClr>
                    </a:solidFill>
                  </a:rPr>
                  <a:t>Multi-user UC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1600" dirty="0"/>
                  <a:t>groups all users having interference with each others in the same cluster.</a:t>
                </a:r>
              </a:p>
            </p:txBody>
          </p:sp>
        </mc:Choice>
        <mc:Fallback xmlns=""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10D6B5F-5759-4554-979E-78EC63EF3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1" y="2407196"/>
                <a:ext cx="6383526" cy="2092881"/>
              </a:xfrm>
              <a:prstGeom prst="rect">
                <a:avLst/>
              </a:prstGeom>
              <a:blipFill>
                <a:blip r:embed="rId9"/>
                <a:stretch>
                  <a:fillRect l="-764" t="-1749" b="-29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8178A8-A32C-4591-B684-5BA6F67896C8}"/>
                  </a:ext>
                </a:extLst>
              </p:cNvPr>
              <p:cNvSpPr/>
              <p:nvPr/>
            </p:nvSpPr>
            <p:spPr>
              <a:xfrm>
                <a:off x="7543800" y="4871777"/>
                <a:ext cx="4231447" cy="549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400" b="1" dirty="0">
                    <a:solidFill>
                      <a:schemeClr val="bg1">
                        <a:lumMod val="50000"/>
                      </a:schemeClr>
                    </a:solidFill>
                  </a:rPr>
                  <a:t>Figure:</a:t>
                </a:r>
                <a:r>
                  <a:rPr lang="it-IT" sz="1400" dirty="0"/>
                  <a:t> </a:t>
                </a:r>
                <a:r>
                  <a:rPr lang="en-US" sz="1400" dirty="0"/>
                  <a:t>Illustration of the normalized array factor of the beams  pointed at UE u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110</m:t>
                            </m:r>
                          </m:e>
                          <m:sup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8178A8-A32C-4591-B684-5BA6F6789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871777"/>
                <a:ext cx="4231447" cy="549894"/>
              </a:xfrm>
              <a:prstGeom prst="rect">
                <a:avLst/>
              </a:prstGeom>
              <a:blipFill>
                <a:blip r:embed="rId10"/>
                <a:stretch>
                  <a:fillRect l="-432" t="-2222" r="-432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D6B9700-A7D3-457A-BE30-59C76461BA4A}"/>
                  </a:ext>
                </a:extLst>
              </p:cNvPr>
              <p:cNvSpPr txBox="1"/>
              <p:nvPr/>
            </p:nvSpPr>
            <p:spPr>
              <a:xfrm>
                <a:off x="149742" y="1343413"/>
                <a:ext cx="6228467" cy="87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>
                    <a:solidFill>
                      <a:srgbClr val="002060"/>
                    </a:solidFill>
                    <a:latin typeface="+mj-lt"/>
                  </a:rPr>
                  <a:t>Lemma1:</a:t>
                </a:r>
              </a:p>
              <a:p>
                <a:r>
                  <a:rPr lang="en-US" sz="1600" dirty="0"/>
                  <a:t>UE </a:t>
                </a:r>
                <a:r>
                  <a:rPr lang="en-US" sz="1600" i="1" dirty="0"/>
                  <a:t>k, </a:t>
                </a:r>
                <a:r>
                  <a:rPr lang="en-US" sz="1600" dirty="0"/>
                  <a:t>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1600" dirty="0"/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is located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1600" dirty="0"/>
                  <a:t>-width of the main lobe of the UE </a:t>
                </a:r>
                <a:r>
                  <a:rPr lang="en-US" sz="1600" i="1" dirty="0"/>
                  <a:t>u </a:t>
                </a:r>
                <a:r>
                  <a:rPr lang="en-US" sz="1600" dirty="0"/>
                  <a:t>beam,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1600" dirty="0"/>
                  <a:t>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𝐹𝑆𝐿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=0.217[1] (−13.26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fr-FR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D6B9700-A7D3-457A-BE30-59C76461B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2" y="1343413"/>
                <a:ext cx="6228467" cy="872547"/>
              </a:xfrm>
              <a:prstGeom prst="rect">
                <a:avLst/>
              </a:prstGeom>
              <a:blipFill>
                <a:blip r:embed="rId11"/>
                <a:stretch>
                  <a:fillRect l="-881" t="-3472" r="-784" b="-7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4D37E1A-DC2B-4CC2-8D75-FF92669A5E73}"/>
              </a:ext>
            </a:extLst>
          </p:cNvPr>
          <p:cNvSpPr/>
          <p:nvPr/>
        </p:nvSpPr>
        <p:spPr>
          <a:xfrm>
            <a:off x="120841" y="1366490"/>
            <a:ext cx="6228466" cy="849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0EB8AE-5871-497D-9E59-3A1E8A8E034D}"/>
              </a:ext>
            </a:extLst>
          </p:cNvPr>
          <p:cNvSpPr/>
          <p:nvPr/>
        </p:nvSpPr>
        <p:spPr>
          <a:xfrm>
            <a:off x="10668000" y="3428999"/>
            <a:ext cx="838200" cy="3048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6C8615B-A7EB-409B-B6E5-48576535E130}"/>
              </a:ext>
            </a:extLst>
          </p:cNvPr>
          <p:cNvSpPr/>
          <p:nvPr/>
        </p:nvSpPr>
        <p:spPr>
          <a:xfrm>
            <a:off x="8458200" y="1219200"/>
            <a:ext cx="533400" cy="26699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47B846-62CA-4524-A6BA-66A21526C027}"/>
              </a:ext>
            </a:extLst>
          </p:cNvPr>
          <p:cNvSpPr txBox="1"/>
          <p:nvPr/>
        </p:nvSpPr>
        <p:spPr>
          <a:xfrm>
            <a:off x="10277721" y="2929517"/>
            <a:ext cx="149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B050"/>
                </a:solidFill>
              </a:rPr>
              <a:t>First </a:t>
            </a:r>
            <a:r>
              <a:rPr lang="fr-FR" sz="1200" b="1" dirty="0" err="1">
                <a:solidFill>
                  <a:srgbClr val="00B050"/>
                </a:solidFill>
              </a:rPr>
              <a:t>side</a:t>
            </a:r>
            <a:r>
              <a:rPr lang="fr-FR" sz="1200" b="1" dirty="0">
                <a:solidFill>
                  <a:srgbClr val="00B050"/>
                </a:solidFill>
              </a:rPr>
              <a:t> lobe (FSL) </a:t>
            </a:r>
            <a:r>
              <a:rPr lang="fr-FR" sz="1200" b="1" dirty="0" err="1">
                <a:solidFill>
                  <a:srgbClr val="00B050"/>
                </a:solidFill>
              </a:rPr>
              <a:t>level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267013-E730-40BF-9941-028F988CC019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AD MIMO-NOMA System Description,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User Clustering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, Power Allocation,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Simulation Results, Conclusions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55C9FD-DB56-468C-9548-20FF6230AA67}"/>
              </a:ext>
            </a:extLst>
          </p:cNvPr>
          <p:cNvSpPr txBox="1"/>
          <p:nvPr/>
        </p:nvSpPr>
        <p:spPr>
          <a:xfrm>
            <a:off x="149742" y="5848775"/>
            <a:ext cx="6934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/>
              <a:t>[1] H. J. Visser, </a:t>
            </a:r>
            <a:r>
              <a:rPr lang="en-US" sz="1400" b="0" i="1" u="none" strike="noStrike" baseline="0" dirty="0"/>
              <a:t>Array and phased array antenna basics</a:t>
            </a:r>
            <a:r>
              <a:rPr lang="en-US" sz="1400" b="0" i="0" u="none" strike="noStrike" baseline="0" dirty="0"/>
              <a:t>. Wiley Online Library, 2005.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472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" grpId="0" animBg="1"/>
      <p:bldP spid="3" grpId="0" animBg="1"/>
      <p:bldP spid="3" grpId="1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subequations}\label{pb:OptimizedPA}&#10; \begin{align}&#10;  (\mathcal{P}_1) :  \quad &amp; \{\stackrel{\star}{{\boldsymbol{\gamma}}},\stackrel{\star}{{\boldsymbol{p}}}\}^{\text{type}}= &#10;  \underset{\boldsymbol{\gamma},\boldsymbol{p}}{\max}  \ R&#10;  ^{\text{type}}(\boldsymbol{\gamma},\boldsymbol{p}), \tag{\ref{pb:OptimizedPA}}\\&#10;  \text{s.t.} \quad &amp;    \sum_{l\in \mathcal{K}_c} \gamma_{l,c}=1, \ \forall c\in \mathcal{C}, \label{eq:powerConstraint}\\&#10;  &amp;    \sum_{c\in \mathcal{C}}P_c\le P_e , \label{eq:totalpowerConstraint}\\&#10;  &amp; \delta({\boldsymbol{\gamma}},\zeta_{l-1,c}^{\text{type}}) \ge P_{\min},\label{eq:SICconstraint} \  2\le l\le K_c, \ \forall c\in \mathcal{C}_n.&#10; \end{align}&#10;\end{subequations}&#10;&#10;&#10;\end{document}" title="IguanaTex Bitmap Display">
            <a:extLst>
              <a:ext uri="{FF2B5EF4-FFF2-40B4-BE49-F238E27FC236}">
                <a16:creationId xmlns:a16="http://schemas.microsoft.com/office/drawing/2014/main" id="{D98F5553-3C26-451D-B434-BE5B573653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0" t="-15" r="11628" b="15"/>
          <a:stretch/>
        </p:blipFill>
        <p:spPr>
          <a:xfrm>
            <a:off x="239754" y="1873810"/>
            <a:ext cx="4460156" cy="1634133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F6D0767A-6047-4BD5-9470-1ABC348DDAA9}"/>
              </a:ext>
            </a:extLst>
          </p:cNvPr>
          <p:cNvSpPr txBox="1"/>
          <p:nvPr/>
        </p:nvSpPr>
        <p:spPr>
          <a:xfrm>
            <a:off x="310664" y="3611761"/>
            <a:ext cx="1856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type =ADI or FCSI</a:t>
            </a:r>
          </a:p>
        </p:txBody>
      </p:sp>
      <p:pic>
        <p:nvPicPr>
          <p:cNvPr id="12" name="Image 11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subequations}\label{pb:OptimizedPA_NOMADBScluster}&#10; \begin{align}&#10;  (\mathcal{P}_2):  \{\stackrel{\star}{{\boldsymbol{\gamma}_c}}\}^{\text{type}}= &amp;&#10;  \underset{\boldsymbol{\gamma}_c}{\max} \sum_{l\in\mathcal{K}_c} B\log_2\bigg( 1+\frac{ \gamma_{l,c}\zeta_{l,c}^{\text{type}}}{ \mathlarger{\sum}_{m=1}^{l-1} \gamma_{m,c}\zeta_{l,c}^{\text{type}} +  1}\bigg), \tag{\ref{pb:OptimizedPA_NOMADBScluster}}\\&#10;  \text{s.t.} \quad &amp;    \sum_{l\in \mathcal{K}_c} \gamma_{l,c}=1, \label{pb:powerConstraint_1} \\&#10;  &amp; \delta({\boldsymbol{\gamma}_c},\zeta_{l-1,c}^{\text{type}})\ge P_{\min}, \label{pb:SICconstraint_1} \  2\le l\le K_c. &#10; \end{align}&#10;\end{subequations}&#10;&#10;&#10;\end{document}" title="IguanaTex Bitmap Display">
            <a:extLst>
              <a:ext uri="{FF2B5EF4-FFF2-40B4-BE49-F238E27FC236}">
                <a16:creationId xmlns:a16="http://schemas.microsoft.com/office/drawing/2014/main" id="{D0E547F6-A6B5-42C4-87CD-866F5043A6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8"/>
          <a:stretch/>
        </p:blipFill>
        <p:spPr>
          <a:xfrm>
            <a:off x="6968944" y="1883912"/>
            <a:ext cx="4733867" cy="166613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341D7EA-93D7-4283-807E-FE3D97243E6A}"/>
              </a:ext>
            </a:extLst>
          </p:cNvPr>
          <p:cNvSpPr txBox="1"/>
          <p:nvPr/>
        </p:nvSpPr>
        <p:spPr>
          <a:xfrm>
            <a:off x="4314870" y="2127898"/>
            <a:ext cx="222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Intra-cluster PA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constraint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F27679-D9B0-464D-9840-C3F2B569579C}"/>
              </a:ext>
            </a:extLst>
          </p:cNvPr>
          <p:cNvSpPr txBox="1"/>
          <p:nvPr/>
        </p:nvSpPr>
        <p:spPr>
          <a:xfrm>
            <a:off x="4314870" y="2548221"/>
            <a:ext cx="1924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Total power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constraint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1B4A838-88F7-46FA-8C7D-48A1ADE06203}"/>
              </a:ext>
            </a:extLst>
          </p:cNvPr>
          <p:cNvSpPr txBox="1"/>
          <p:nvPr/>
        </p:nvSpPr>
        <p:spPr>
          <a:xfrm>
            <a:off x="4314870" y="2982357"/>
            <a:ext cx="1994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Efficient SIC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constraint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Flèche : droite rayée 18">
            <a:extLst>
              <a:ext uri="{FF2B5EF4-FFF2-40B4-BE49-F238E27FC236}">
                <a16:creationId xmlns:a16="http://schemas.microsoft.com/office/drawing/2014/main" id="{507C2498-DB70-40D2-8A09-7CFE04D09334}"/>
              </a:ext>
            </a:extLst>
          </p:cNvPr>
          <p:cNvSpPr/>
          <p:nvPr/>
        </p:nvSpPr>
        <p:spPr>
          <a:xfrm>
            <a:off x="5145069" y="1981170"/>
            <a:ext cx="436185" cy="228600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BB28351-721A-446F-9080-F62F9C9A87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4" y="4022861"/>
            <a:ext cx="462798" cy="46279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30F229E-F931-4C04-A0E7-73E86D46D9D2}"/>
              </a:ext>
            </a:extLst>
          </p:cNvPr>
          <p:cNvSpPr txBox="1"/>
          <p:nvPr/>
        </p:nvSpPr>
        <p:spPr>
          <a:xfrm>
            <a:off x="716423" y="4100371"/>
            <a:ext cx="2098651" cy="338554"/>
          </a:xfrm>
          <a:prstGeom prst="rect">
            <a:avLst/>
          </a:prstGeom>
          <a:solidFill>
            <a:srgbClr val="FCDDDC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Non-</a:t>
            </a:r>
            <a:r>
              <a:rPr lang="fr-FR" sz="1600" dirty="0" err="1"/>
              <a:t>convex</a:t>
            </a:r>
            <a:r>
              <a:rPr lang="fr-FR" sz="1600" dirty="0"/>
              <a:t> </a:t>
            </a:r>
            <a:r>
              <a:rPr lang="fr-FR" sz="1600" dirty="0" err="1"/>
              <a:t>Problem</a:t>
            </a:r>
            <a:endParaRPr lang="fr-FR" sz="16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FF31552-A906-4AEF-90AD-6D6D969BC094}"/>
              </a:ext>
            </a:extLst>
          </p:cNvPr>
          <p:cNvSpPr txBox="1"/>
          <p:nvPr/>
        </p:nvSpPr>
        <p:spPr>
          <a:xfrm>
            <a:off x="6220" y="689166"/>
            <a:ext cx="5937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+mj-lt"/>
              </a:rPr>
              <a:t>Intra- and Inter-Cluster Power Allocation (PA)</a:t>
            </a:r>
          </a:p>
        </p:txBody>
      </p:sp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64214BD7-1099-450B-9335-80A427772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927793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0" name="Flèche : droite rayée 29">
            <a:extLst>
              <a:ext uri="{FF2B5EF4-FFF2-40B4-BE49-F238E27FC236}">
                <a16:creationId xmlns:a16="http://schemas.microsoft.com/office/drawing/2014/main" id="{84F1D7D5-7AE9-4147-91E8-A644F37B583E}"/>
              </a:ext>
            </a:extLst>
          </p:cNvPr>
          <p:cNvSpPr/>
          <p:nvPr/>
        </p:nvSpPr>
        <p:spPr>
          <a:xfrm rot="5400000">
            <a:off x="7836723" y="3805311"/>
            <a:ext cx="436185" cy="228600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41FDCEF-C8FB-48C0-9681-17579CD061D1}"/>
              </a:ext>
            </a:extLst>
          </p:cNvPr>
          <p:cNvSpPr txBox="1"/>
          <p:nvPr/>
        </p:nvSpPr>
        <p:spPr>
          <a:xfrm>
            <a:off x="8257310" y="3715084"/>
            <a:ext cx="3252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0" i="0" u="none" strike="noStrike" baseline="0" dirty="0" err="1">
                <a:solidFill>
                  <a:srgbClr val="7030A0"/>
                </a:solidFill>
              </a:rPr>
              <a:t>Karush</a:t>
            </a:r>
            <a:r>
              <a:rPr lang="fr-FR" sz="1400" b="0" i="0" u="none" strike="noStrike" baseline="0" dirty="0">
                <a:solidFill>
                  <a:srgbClr val="7030A0"/>
                </a:solidFill>
              </a:rPr>
              <a:t>-Kuhn-Tucker (KKT) conditions</a:t>
            </a:r>
            <a:r>
              <a:rPr lang="fr-FR" sz="140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0" name="Picture 9 2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stackrel{\star}{\gamma}_{l,c}^{\text{type}}=&#10; \begin{cases}&#10;  \dfrac{1}{2^{Kc-1}}-\mathlarger{\sum}_{m=1}^{K_c-1}\frac{P_{\min}}{2^m\zeta_{m,c}^{\text{type}}}, &amp; \text{if $ l=1 $},\\&#10;  \dfrac{1}{2^{Kc-l+1}} + \frac{P_{\min}}{\zeta_{l-1,c}^{\text{type}} }-\mathlarger{\sum}_{m=l}^{K_c}\frac{P_{\min}}{2^{m-l+1}\zeta_{m-1,c}^{\text{type}} },  &amp; \text{if $l\neq1 \in \mathcal{K}_c$}.&#10; \end{cases}&#10;\end{equation*}&#10;&#10;&#10;\end{document}" title="IguanaTex Bitmap Display">
            <a:extLst>
              <a:ext uri="{FF2B5EF4-FFF2-40B4-BE49-F238E27FC236}">
                <a16:creationId xmlns:a16="http://schemas.microsoft.com/office/drawing/2014/main" id="{5944EC98-6E85-45CD-B7E6-78506CB6F1F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44" y="4665442"/>
            <a:ext cx="4733867" cy="1072000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2CA7340D-B27D-48F3-ABF4-86240AE00158}"/>
              </a:ext>
            </a:extLst>
          </p:cNvPr>
          <p:cNvGrpSpPr/>
          <p:nvPr/>
        </p:nvGrpSpPr>
        <p:grpSpPr>
          <a:xfrm>
            <a:off x="4339655" y="2294690"/>
            <a:ext cx="2238958" cy="1048172"/>
            <a:chOff x="9334261" y="2362200"/>
            <a:chExt cx="2238958" cy="104817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E8C2A0-1135-4706-BE44-274118560777}"/>
                </a:ext>
              </a:extLst>
            </p:cNvPr>
            <p:cNvSpPr/>
            <p:nvPr/>
          </p:nvSpPr>
          <p:spPr>
            <a:xfrm>
              <a:off x="9372601" y="2362200"/>
              <a:ext cx="2125318" cy="104817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C0A861B1-F36C-47F7-816C-161C5CF54B7D}"/>
                </a:ext>
              </a:extLst>
            </p:cNvPr>
            <p:cNvSpPr txBox="1"/>
            <p:nvPr/>
          </p:nvSpPr>
          <p:spPr>
            <a:xfrm>
              <a:off x="9334261" y="2410201"/>
              <a:ext cx="22389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+mj-lt"/>
                </a:rPr>
                <a:t>Fixed Inter-Cluster PA </a:t>
              </a:r>
              <a:endParaRPr lang="fr-FR" sz="1600" dirty="0">
                <a:solidFill>
                  <a:srgbClr val="002060"/>
                </a:solidFill>
                <a:latin typeface="+mj-lt"/>
              </a:endParaRPr>
            </a:p>
          </p:txBody>
        </p:sp>
        <p:pic>
          <p:nvPicPr>
            <p:cNvPr id="38" name="Picture 32" descr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P_c =K_c\frac{P_e}{K}.&#10;\end{equation*}&#10;&#10;&#10;\end{document}" title="IguanaTex Bitmap Display">
              <a:extLst>
                <a:ext uri="{FF2B5EF4-FFF2-40B4-BE49-F238E27FC236}">
                  <a16:creationId xmlns:a16="http://schemas.microsoft.com/office/drawing/2014/main" id="{05DD8006-42DA-4347-8EB5-D74DE837D48E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029" y="2780729"/>
              <a:ext cx="775314" cy="309943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0AFAB342-194A-438B-8D3B-620AF147633A}"/>
              </a:ext>
            </a:extLst>
          </p:cNvPr>
          <p:cNvSpPr txBox="1"/>
          <p:nvPr/>
        </p:nvSpPr>
        <p:spPr>
          <a:xfrm>
            <a:off x="63351" y="1315969"/>
            <a:ext cx="511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</a:rPr>
              <a:t>Intra- and Inter-Cluster PA Optimisation </a:t>
            </a:r>
            <a:r>
              <a:rPr lang="fr-FR" dirty="0" err="1">
                <a:latin typeface="+mj-lt"/>
              </a:rPr>
              <a:t>Problem</a:t>
            </a:r>
            <a:endParaRPr lang="fr-FR" dirty="0">
              <a:latin typeface="+mj-lt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07558FA-4E4C-43AE-A2AE-0D1D8DB409CA}"/>
              </a:ext>
            </a:extLst>
          </p:cNvPr>
          <p:cNvSpPr txBox="1"/>
          <p:nvPr/>
        </p:nvSpPr>
        <p:spPr>
          <a:xfrm>
            <a:off x="6968943" y="4111975"/>
            <a:ext cx="4271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Closed-Form Intra-Cluster PA: KKT-PA </a:t>
            </a:r>
            <a:endParaRPr lang="fr-FR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CE107-E409-4BF3-B818-B897124C931E}"/>
              </a:ext>
            </a:extLst>
          </p:cNvPr>
          <p:cNvSpPr/>
          <p:nvPr/>
        </p:nvSpPr>
        <p:spPr>
          <a:xfrm>
            <a:off x="152400" y="1782250"/>
            <a:ext cx="4087170" cy="2240611"/>
          </a:xfrm>
          <a:prstGeom prst="rect">
            <a:avLst/>
          </a:prstGeom>
          <a:noFill/>
          <a:ln>
            <a:solidFill>
              <a:srgbClr val="E5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F41A94A-829D-4E87-863D-73EF795639FD}"/>
              </a:ext>
            </a:extLst>
          </p:cNvPr>
          <p:cNvSpPr txBox="1"/>
          <p:nvPr/>
        </p:nvSpPr>
        <p:spPr>
          <a:xfrm>
            <a:off x="6888354" y="1329726"/>
            <a:ext cx="544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Intra-Cluster PA Optimisation </a:t>
            </a:r>
            <a:r>
              <a:rPr lang="fr-FR" dirty="0" err="1">
                <a:latin typeface="+mj-lt"/>
              </a:rPr>
              <a:t>Problem</a:t>
            </a:r>
            <a:endParaRPr lang="fr-FR" dirty="0"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0009CF-ED00-45A3-ADCC-A6E8913D3260}"/>
              </a:ext>
            </a:extLst>
          </p:cNvPr>
          <p:cNvSpPr/>
          <p:nvPr/>
        </p:nvSpPr>
        <p:spPr>
          <a:xfrm>
            <a:off x="6888353" y="1792707"/>
            <a:ext cx="4814457" cy="1824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EFED27-648F-468E-AD1D-10AD7B2B6D35}"/>
              </a:ext>
            </a:extLst>
          </p:cNvPr>
          <p:cNvSpPr/>
          <p:nvPr/>
        </p:nvSpPr>
        <p:spPr>
          <a:xfrm>
            <a:off x="6888353" y="4538564"/>
            <a:ext cx="4814458" cy="13352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E894D41-C69F-4717-BC7C-695D54F357E7}"/>
              </a:ext>
            </a:extLst>
          </p:cNvPr>
          <p:cNvSpPr/>
          <p:nvPr/>
        </p:nvSpPr>
        <p:spPr>
          <a:xfrm>
            <a:off x="4919880" y="2718266"/>
            <a:ext cx="249679" cy="30452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4177B-D3F5-44A2-A6E5-1F7D7E48250A}"/>
              </a:ext>
            </a:extLst>
          </p:cNvPr>
          <p:cNvSpPr/>
          <p:nvPr/>
        </p:nvSpPr>
        <p:spPr>
          <a:xfrm>
            <a:off x="239754" y="3593594"/>
            <a:ext cx="1927508" cy="3517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623A1B6-2F02-420C-B20D-D4CE4B326D00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AD MIMO-NOMA System Description,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Power Allocation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Simulation Results, Conclusions 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FF3A842E-D836-4B4A-959E-C4F2106675F1}"/>
              </a:ext>
            </a:extLst>
          </p:cNvPr>
          <p:cNvSpPr/>
          <p:nvPr/>
        </p:nvSpPr>
        <p:spPr>
          <a:xfrm>
            <a:off x="8991600" y="4944275"/>
            <a:ext cx="381000" cy="237325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F4D68492-1A56-47CF-888A-26A7E29536B8}"/>
              </a:ext>
            </a:extLst>
          </p:cNvPr>
          <p:cNvSpPr/>
          <p:nvPr/>
        </p:nvSpPr>
        <p:spPr>
          <a:xfrm>
            <a:off x="9982200" y="5469826"/>
            <a:ext cx="457200" cy="23164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8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5" grpId="1"/>
      <p:bldP spid="16" grpId="0"/>
      <p:bldP spid="16" grpId="1"/>
      <p:bldP spid="19" grpId="0" animBg="1"/>
      <p:bldP spid="25" grpId="0" animBg="1"/>
      <p:bldP spid="30" grpId="0" animBg="1"/>
      <p:bldP spid="31" grpId="0"/>
      <p:bldP spid="42" grpId="0"/>
      <p:bldP spid="4" grpId="0" animBg="1"/>
      <p:bldP spid="33" grpId="0"/>
      <p:bldP spid="39" grpId="0" animBg="1"/>
      <p:bldP spid="41" grpId="0" animBg="1"/>
      <p:bldP spid="9" grpId="0" animBg="1"/>
      <p:bldP spid="9" grpId="1" animBg="1"/>
      <p:bldP spid="7" grpId="0" animBg="1"/>
      <p:bldP spid="32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Tableau 18">
                <a:extLst>
                  <a:ext uri="{FF2B5EF4-FFF2-40B4-BE49-F238E27FC236}">
                    <a16:creationId xmlns:a16="http://schemas.microsoft.com/office/drawing/2014/main" id="{7A705EF5-8318-43E5-AC65-23261FDF2A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583469"/>
                  </p:ext>
                </p:extLst>
              </p:nvPr>
            </p:nvGraphicFramePr>
            <p:xfrm>
              <a:off x="5123023" y="2429895"/>
              <a:ext cx="6574518" cy="1005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08313">
                      <a:extLst>
                        <a:ext uri="{9D8B030D-6E8A-4147-A177-3AD203B41FA5}">
                          <a16:colId xmlns:a16="http://schemas.microsoft.com/office/drawing/2014/main" val="3935997959"/>
                        </a:ext>
                      </a:extLst>
                    </a:gridCol>
                    <a:gridCol w="2766205">
                      <a:extLst>
                        <a:ext uri="{9D8B030D-6E8A-4147-A177-3AD203B41FA5}">
                          <a16:colId xmlns:a16="http://schemas.microsoft.com/office/drawing/2014/main" val="456870743"/>
                        </a:ext>
                      </a:extLst>
                    </a:gridCol>
                  </a:tblGrid>
                  <a:tr h="321995">
                    <a:tc>
                      <a:txBody>
                        <a:bodyPr/>
                        <a:lstStyle/>
                        <a:p>
                          <a:pPr lvl="0"/>
                          <a:endParaRPr lang="fr-F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12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 of real coefficients per channel </a:t>
                          </a:r>
                          <a:r>
                            <a:rPr lang="fr-FR" sz="12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estimation for </a:t>
                          </a:r>
                          <a:r>
                            <a:rPr lang="fr-FR" sz="1200" b="1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each</a:t>
                          </a:r>
                          <a:r>
                            <a:rPr lang="fr-FR" sz="12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UE</a:t>
                          </a:r>
                          <a:endParaRPr lang="fr-F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7406554"/>
                      </a:ext>
                    </a:extLst>
                  </a:tr>
                  <a:tr h="198151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fr-FR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2-user or </a:t>
                          </a:r>
                          <a:r>
                            <a:rPr lang="it-IT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multi-user </a:t>
                          </a:r>
                          <a:r>
                            <a:rPr lang="fr-FR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 MIMO-NOMA </a:t>
                          </a:r>
                          <a:r>
                            <a:rPr lang="fr-FR" sz="1200" b="0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with</a:t>
                          </a:r>
                          <a:r>
                            <a:rPr lang="fr-FR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ADI</a:t>
                          </a:r>
                          <a:endParaRPr lang="fr-F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=1 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</a:rPr>
                            <a:t>if ULA or</a:t>
                          </a:r>
                          <a:r>
                            <a:rPr lang="fr-FR" sz="12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fr-FR" sz="1200" b="1" baseline="0" dirty="0">
                              <a:solidFill>
                                <a:schemeClr val="tx1"/>
                              </a:solidFill>
                            </a:rPr>
                            <a:t>=2 </a:t>
                          </a:r>
                          <a:r>
                            <a:rPr lang="fr-FR" sz="1200" b="0" baseline="0" dirty="0">
                              <a:solidFill>
                                <a:schemeClr val="tx1"/>
                              </a:solidFill>
                            </a:rPr>
                            <a:t>if URA)</a:t>
                          </a:r>
                          <a:endParaRPr lang="fr-F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72109042"/>
                      </a:ext>
                    </a:extLst>
                  </a:tr>
                  <a:tr h="198151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fr-FR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2-user or </a:t>
                          </a:r>
                          <a:r>
                            <a:rPr lang="it-IT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multi-user AD MIMO-NOMA with FCSI</a:t>
                          </a:r>
                          <a:endParaRPr lang="fr-F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5985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Tableau 18">
                <a:extLst>
                  <a:ext uri="{FF2B5EF4-FFF2-40B4-BE49-F238E27FC236}">
                    <a16:creationId xmlns:a16="http://schemas.microsoft.com/office/drawing/2014/main" id="{7A705EF5-8318-43E5-AC65-23261FDF2A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583469"/>
                  </p:ext>
                </p:extLst>
              </p:nvPr>
            </p:nvGraphicFramePr>
            <p:xfrm>
              <a:off x="5123023" y="2429895"/>
              <a:ext cx="6574518" cy="1005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08313">
                      <a:extLst>
                        <a:ext uri="{9D8B030D-6E8A-4147-A177-3AD203B41FA5}">
                          <a16:colId xmlns:a16="http://schemas.microsoft.com/office/drawing/2014/main" val="3935997959"/>
                        </a:ext>
                      </a:extLst>
                    </a:gridCol>
                    <a:gridCol w="2766205">
                      <a:extLst>
                        <a:ext uri="{9D8B030D-6E8A-4147-A177-3AD203B41FA5}">
                          <a16:colId xmlns:a16="http://schemas.microsoft.com/office/drawing/2014/main" val="45687074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lvl="0"/>
                          <a:endParaRPr lang="fr-F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12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 of real coefficients per channel </a:t>
                          </a:r>
                          <a:r>
                            <a:rPr lang="fr-FR" sz="12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estimation for </a:t>
                          </a:r>
                          <a:r>
                            <a:rPr lang="fr-FR" sz="1200" b="1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each</a:t>
                          </a:r>
                          <a:r>
                            <a:rPr lang="fr-FR" sz="12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UE</a:t>
                          </a:r>
                          <a:endParaRPr lang="fr-F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740655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fr-FR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2-user or </a:t>
                          </a:r>
                          <a:r>
                            <a:rPr lang="it-IT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multi-user </a:t>
                          </a:r>
                          <a:r>
                            <a:rPr lang="fr-FR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 MIMO-NOMA </a:t>
                          </a:r>
                          <a:r>
                            <a:rPr lang="fr-FR" sz="1200" b="0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with</a:t>
                          </a:r>
                          <a:r>
                            <a:rPr lang="fr-FR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ADI</a:t>
                          </a:r>
                          <a:endParaRPr lang="fr-F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7885" t="-165217" r="-1101" b="-1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1090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fr-FR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2-user or </a:t>
                          </a:r>
                          <a:r>
                            <a:rPr lang="it-IT" sz="1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multi-user AD MIMO-NOMA with FCSI</a:t>
                          </a:r>
                          <a:endParaRPr lang="fr-F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7885" t="-271111" r="-1101" b="-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9859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4" name="ZoneTexte 53">
            <a:extLst>
              <a:ext uri="{FF2B5EF4-FFF2-40B4-BE49-F238E27FC236}">
                <a16:creationId xmlns:a16="http://schemas.microsoft.com/office/drawing/2014/main" id="{020396D0-ACFF-483A-B0C3-EA04500E24A3}"/>
              </a:ext>
            </a:extLst>
          </p:cNvPr>
          <p:cNvSpPr txBox="1"/>
          <p:nvPr/>
        </p:nvSpPr>
        <p:spPr>
          <a:xfrm>
            <a:off x="5366385" y="3557753"/>
            <a:ext cx="3748029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LMRoman10-Regular"/>
              </a:rPr>
              <a:t>T</a:t>
            </a:r>
            <a:r>
              <a:rPr lang="en-US" sz="1600" b="0" i="0" u="none" strike="noStrike" baseline="0" dirty="0">
                <a:latin typeface="LMRoman10-Regular"/>
              </a:rPr>
              <a:t>he proposed NOMA protocol using</a:t>
            </a:r>
            <a:r>
              <a:rPr lang="en-US" sz="1600" b="0" i="0" u="none" strike="noStrike" dirty="0">
                <a:latin typeface="LMRoman10-Regular"/>
              </a:rPr>
              <a:t> ADI </a:t>
            </a:r>
            <a:r>
              <a:rPr lang="en-US" sz="1600" dirty="0">
                <a:latin typeface="LMRoman10-Regular"/>
              </a:rPr>
              <a:t>has a significant sum-rate </a:t>
            </a:r>
            <a:r>
              <a:rPr lang="en-US" sz="1600" b="0" i="0" u="none" strike="noStrike" baseline="0" dirty="0">
                <a:latin typeface="LMRoman10-Regular"/>
              </a:rPr>
              <a:t>in highly directional mmWave environments</a:t>
            </a:r>
            <a:endParaRPr lang="fr-FR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F439E20-949B-4032-99E1-FA888FD5782B}"/>
              </a:ext>
            </a:extLst>
          </p:cNvPr>
          <p:cNvSpPr txBox="1"/>
          <p:nvPr/>
        </p:nvSpPr>
        <p:spPr>
          <a:xfrm>
            <a:off x="4292" y="688008"/>
            <a:ext cx="6699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+mj-lt"/>
              </a:rPr>
              <a:t>2D AD MIMO-NOMA: Spectral </a:t>
            </a:r>
            <a:r>
              <a:rPr lang="fr-FR" sz="1600" dirty="0" err="1">
                <a:latin typeface="+mj-lt"/>
              </a:rPr>
              <a:t>Efficiency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B99DC28F-D5CD-444C-92E2-BBA4978FD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361488"/>
              </p:ext>
            </p:extLst>
          </p:nvPr>
        </p:nvGraphicFramePr>
        <p:xfrm>
          <a:off x="-1928" y="25078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B6569904-58AC-46B5-82D7-6DDC4325B5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8" y="2229035"/>
            <a:ext cx="4364736" cy="3550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26A6067-754C-4692-8DD0-A0C8A71D869A}"/>
                  </a:ext>
                </a:extLst>
              </p:cNvPr>
              <p:cNvSpPr txBox="1"/>
              <p:nvPr/>
            </p:nvSpPr>
            <p:spPr>
              <a:xfrm>
                <a:off x="417328" y="5908382"/>
                <a:ext cx="4495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i="0" u="none" strike="noStrike" baseline="0" dirty="0">
                    <a:solidFill>
                      <a:schemeClr val="bg1">
                        <a:lumMod val="50000"/>
                      </a:schemeClr>
                    </a:solidFill>
                  </a:rPr>
                  <a:t>Figure</a:t>
                </a:r>
                <a:r>
                  <a:rPr lang="en-US" sz="1400" b="0" i="0" u="none" strike="noStrike" baseline="0" dirty="0"/>
                  <a:t>: Average system spectral efficiency versus the total number of users, 𝐾,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u="none" strike="noStrike" baseline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400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0" i="0" u="none" strike="noStrike" baseline="0" dirty="0"/>
                  <a:t> = 0.5.</a:t>
                </a:r>
                <a:endParaRPr lang="fr-FR" sz="1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26A6067-754C-4692-8DD0-A0C8A71D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8" y="5908382"/>
                <a:ext cx="4495800" cy="523220"/>
              </a:xfrm>
              <a:prstGeom prst="rect">
                <a:avLst/>
              </a:prstGeom>
              <a:blipFill>
                <a:blip r:embed="rId10"/>
                <a:stretch>
                  <a:fillRect l="-407" t="-2326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8">
                <a:extLst>
                  <a:ext uri="{FF2B5EF4-FFF2-40B4-BE49-F238E27FC236}">
                    <a16:creationId xmlns:a16="http://schemas.microsoft.com/office/drawing/2014/main" id="{99390AD0-5C1A-4100-B59C-46DF406D09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961763"/>
                  </p:ext>
                </p:extLst>
              </p:nvPr>
            </p:nvGraphicFramePr>
            <p:xfrm>
              <a:off x="9272705" y="1641679"/>
              <a:ext cx="2638769" cy="240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1027">
                      <a:extLst>
                        <a:ext uri="{9D8B030D-6E8A-4147-A177-3AD203B41FA5}">
                          <a16:colId xmlns:a16="http://schemas.microsoft.com/office/drawing/2014/main" val="3935997959"/>
                        </a:ext>
                      </a:extLst>
                    </a:gridCol>
                    <a:gridCol w="847742">
                      <a:extLst>
                        <a:ext uri="{9D8B030D-6E8A-4147-A177-3AD203B41FA5}">
                          <a16:colId xmlns:a16="http://schemas.microsoft.com/office/drawing/2014/main" val="456870743"/>
                        </a:ext>
                      </a:extLst>
                    </a:gridCol>
                  </a:tblGrid>
                  <a:tr h="241159">
                    <a:tc>
                      <a:txBody>
                        <a:bodyPr/>
                        <a:lstStyle/>
                        <a:p>
                          <a:r>
                            <a:rPr lang="fr-FR" sz="1100" b="0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</a:t>
                          </a:r>
                          <a:r>
                            <a:rPr lang="fr-FR" sz="11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of </a:t>
                          </a:r>
                          <a:r>
                            <a:rPr lang="fr-FR" sz="1100" b="0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antennas</a:t>
                          </a:r>
                          <a:r>
                            <a:rPr lang="fr-FR" sz="11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M</a:t>
                          </a:r>
                          <a:endParaRPr lang="fr-FR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5366"/>
                      </a:ext>
                    </a:extLst>
                  </a:tr>
                  <a:tr h="241159"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Carrier </a:t>
                          </a:r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, 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28 GHz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08510849"/>
                      </a:ext>
                    </a:extLst>
                  </a:tr>
                  <a:tr h="241159">
                    <a:tc>
                      <a:txBody>
                        <a:bodyPr/>
                        <a:lstStyle/>
                        <a:p>
                          <a:r>
                            <a:rPr lang="fr-FR" sz="11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System </a:t>
                          </a:r>
                          <a:r>
                            <a:rPr lang="fr-FR" sz="1100" b="0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Bandwidth</a:t>
                          </a:r>
                          <a:r>
                            <a:rPr lang="fr-FR" sz="11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B</a:t>
                          </a:r>
                          <a:endParaRPr lang="fr-FR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20 MHz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3266036"/>
                      </a:ext>
                    </a:extLst>
                  </a:tr>
                  <a:tr h="241159">
                    <a:tc>
                      <a:txBody>
                        <a:bodyPr/>
                        <a:lstStyle/>
                        <a:p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Cell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 Radius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100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72109042"/>
                      </a:ext>
                    </a:extLst>
                  </a:tr>
                  <a:tr h="241159"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Transmission Power,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endParaRPr lang="fr-FR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30 dBm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5985937"/>
                      </a:ext>
                    </a:extLst>
                  </a:tr>
                  <a:tr h="241159"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Noise Power,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fr-FR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fr-FR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-101 dBm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7699924"/>
                      </a:ext>
                    </a:extLst>
                  </a:tr>
                  <a:tr h="2411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 mW</a:t>
                          </a:r>
                          <a:endParaRPr lang="fr-FR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7769844"/>
                      </a:ext>
                    </a:extLst>
                  </a:tr>
                  <a:tr h="542607">
                    <a:tc>
                      <a:txBody>
                        <a:bodyPr/>
                        <a:lstStyle/>
                        <a:p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Number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paths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 in rural </a:t>
                          </a:r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environment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according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 to NYUSIM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{1,2}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79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8">
                <a:extLst>
                  <a:ext uri="{FF2B5EF4-FFF2-40B4-BE49-F238E27FC236}">
                    <a16:creationId xmlns:a16="http://schemas.microsoft.com/office/drawing/2014/main" id="{99390AD0-5C1A-4100-B59C-46DF406D09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961763"/>
                  </p:ext>
                </p:extLst>
              </p:nvPr>
            </p:nvGraphicFramePr>
            <p:xfrm>
              <a:off x="9272705" y="1641679"/>
              <a:ext cx="2638769" cy="240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1027">
                      <a:extLst>
                        <a:ext uri="{9D8B030D-6E8A-4147-A177-3AD203B41FA5}">
                          <a16:colId xmlns:a16="http://schemas.microsoft.com/office/drawing/2014/main" val="3935997959"/>
                        </a:ext>
                      </a:extLst>
                    </a:gridCol>
                    <a:gridCol w="847742">
                      <a:extLst>
                        <a:ext uri="{9D8B030D-6E8A-4147-A177-3AD203B41FA5}">
                          <a16:colId xmlns:a16="http://schemas.microsoft.com/office/drawing/2014/main" val="456870743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r>
                            <a:rPr lang="fr-FR" sz="1100" b="0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</a:t>
                          </a:r>
                          <a:r>
                            <a:rPr lang="fr-FR" sz="11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of </a:t>
                          </a:r>
                          <a:r>
                            <a:rPr lang="fr-FR" sz="1100" b="0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antennas</a:t>
                          </a:r>
                          <a:r>
                            <a:rPr lang="fr-FR" sz="11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M</a:t>
                          </a:r>
                          <a:endParaRPr lang="fr-FR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5366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Carrier </a:t>
                          </a:r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, 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28 GHz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08510849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fr-FR" sz="11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System </a:t>
                          </a:r>
                          <a:r>
                            <a:rPr lang="fr-FR" sz="1100" b="0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Bandwidth</a:t>
                          </a:r>
                          <a:r>
                            <a:rPr lang="fr-FR" sz="11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B</a:t>
                          </a:r>
                          <a:endParaRPr lang="fr-FR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20 MHz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3266036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Cell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 Radius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100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7210904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40" t="-397674" r="-48980" b="-4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30 dBm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598593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40" t="-497674" r="-48980" b="-3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-101 dBm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769992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40" t="-611905" r="-48980" b="-24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 mW</a:t>
                          </a:r>
                          <a:endParaRPr lang="fr-FR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7769844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Number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paths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 in rural </a:t>
                          </a:r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environment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fr-FR" sz="1100" b="0" dirty="0" err="1">
                              <a:solidFill>
                                <a:schemeClr val="tx1"/>
                              </a:solidFill>
                            </a:rPr>
                            <a:t>according</a:t>
                          </a:r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 to NYUSIM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0" dirty="0">
                              <a:solidFill>
                                <a:schemeClr val="tx1"/>
                              </a:solidFill>
                            </a:rPr>
                            <a:t>{1,2}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79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ZoneTexte 35">
            <a:extLst>
              <a:ext uri="{FF2B5EF4-FFF2-40B4-BE49-F238E27FC236}">
                <a16:creationId xmlns:a16="http://schemas.microsoft.com/office/drawing/2014/main" id="{BCE8ED08-914F-484D-8185-9EB319BA2A5A}"/>
              </a:ext>
            </a:extLst>
          </p:cNvPr>
          <p:cNvSpPr txBox="1"/>
          <p:nvPr/>
        </p:nvSpPr>
        <p:spPr>
          <a:xfrm>
            <a:off x="9272705" y="1318382"/>
            <a:ext cx="252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Table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fr-FR" sz="1400" dirty="0">
                <a:latin typeface="+mj-lt"/>
              </a:rPr>
              <a:t>Simulation </a:t>
            </a:r>
            <a:r>
              <a:rPr lang="fr-FR" sz="1400" dirty="0" err="1">
                <a:latin typeface="+mj-lt"/>
              </a:rPr>
              <a:t>parameters</a:t>
            </a:r>
            <a:endParaRPr lang="fr-FR" sz="1400" dirty="0"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DA3E0F-C146-4FBC-A41C-6AC0CE8A095A}"/>
              </a:ext>
            </a:extLst>
          </p:cNvPr>
          <p:cNvSpPr txBox="1"/>
          <p:nvPr/>
        </p:nvSpPr>
        <p:spPr>
          <a:xfrm>
            <a:off x="758428" y="1208242"/>
            <a:ext cx="3259226" cy="523220"/>
          </a:xfrm>
          <a:prstGeom prst="rect">
            <a:avLst/>
          </a:prstGeom>
          <a:noFill/>
          <a:ln w="19050">
            <a:solidFill>
              <a:srgbClr val="0C0636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C0636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B050"/>
                </a:solidFill>
              </a:rPr>
              <a:t>ADI: angle-</a:t>
            </a:r>
            <a:r>
              <a:rPr lang="fr-FR" sz="1400" dirty="0" err="1">
                <a:solidFill>
                  <a:srgbClr val="00B050"/>
                </a:solidFill>
              </a:rPr>
              <a:t>domain</a:t>
            </a:r>
            <a:r>
              <a:rPr lang="fr-FR" sz="1400" dirty="0">
                <a:solidFill>
                  <a:srgbClr val="00B050"/>
                </a:solidFill>
              </a:rPr>
              <a:t> information</a:t>
            </a:r>
          </a:p>
          <a:p>
            <a:pPr marL="285750" indent="-285750">
              <a:buClr>
                <a:srgbClr val="0C0636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FF0000"/>
                </a:solidFill>
              </a:rPr>
              <a:t>FCSI: full </a:t>
            </a:r>
            <a:r>
              <a:rPr lang="fr-FR" sz="1400" dirty="0" err="1">
                <a:solidFill>
                  <a:srgbClr val="FF0000"/>
                </a:solidFill>
              </a:rPr>
              <a:t>channel</a:t>
            </a:r>
            <a:r>
              <a:rPr lang="fr-FR" sz="1400" dirty="0">
                <a:solidFill>
                  <a:srgbClr val="FF0000"/>
                </a:solidFill>
              </a:rPr>
              <a:t> state information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B97027B-1B0C-4604-B089-875DCB77B5BC}"/>
              </a:ext>
            </a:extLst>
          </p:cNvPr>
          <p:cNvSpPr txBox="1"/>
          <p:nvPr/>
        </p:nvSpPr>
        <p:spPr>
          <a:xfrm>
            <a:off x="5715000" y="1315964"/>
            <a:ext cx="2990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1400" b="1" u="sng" dirty="0">
                <a:solidFill>
                  <a:schemeClr val="accent1">
                    <a:lumMod val="75000"/>
                  </a:schemeClr>
                </a:solidFill>
              </a:rPr>
              <a:t>Uniform </a:t>
            </a:r>
            <a:r>
              <a:rPr lang="fr-FR" sz="1400" b="1" u="sng" dirty="0" err="1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lang="fr-FR" sz="1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b="1" u="sng" dirty="0" err="1">
                <a:solidFill>
                  <a:schemeClr val="accent1">
                    <a:lumMod val="75000"/>
                  </a:schemeClr>
                </a:solidFill>
              </a:rPr>
              <a:t>array</a:t>
            </a:r>
            <a:r>
              <a:rPr lang="fr-FR" sz="1400" b="1" u="sng" dirty="0">
                <a:solidFill>
                  <a:schemeClr val="accent1">
                    <a:lumMod val="75000"/>
                  </a:schemeClr>
                </a:solidFill>
              </a:rPr>
              <a:t> (ULA)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6EF22D8-3FF8-47FE-9D21-EFC7C0823C68}"/>
              </a:ext>
            </a:extLst>
          </p:cNvPr>
          <p:cNvSpPr txBox="1"/>
          <p:nvPr/>
        </p:nvSpPr>
        <p:spPr>
          <a:xfrm>
            <a:off x="5520631" y="2150707"/>
            <a:ext cx="3209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AD MIMO-NOMA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b="1" dirty="0">
                <a:solidFill>
                  <a:srgbClr val="FF0000"/>
                </a:solidFill>
              </a:rPr>
              <a:t>FCSI NOMA</a:t>
            </a:r>
          </a:p>
          <a:p>
            <a:pPr marL="36000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𝛽-based user clustering</a:t>
            </a:r>
          </a:p>
          <a:p>
            <a:pPr marL="36000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FF0000"/>
                </a:solidFill>
              </a:rPr>
              <a:t>FCSI-</a:t>
            </a:r>
            <a:r>
              <a:rPr lang="en-US" sz="1400" dirty="0"/>
              <a:t>based user ordering</a:t>
            </a:r>
          </a:p>
          <a:p>
            <a:pPr marL="36000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FF0000"/>
                </a:solidFill>
              </a:rPr>
              <a:t>FCSI-</a:t>
            </a:r>
            <a:r>
              <a:rPr lang="en-US" sz="1400" dirty="0"/>
              <a:t>based power allocation</a:t>
            </a:r>
            <a:endParaRPr lang="fr-FR" sz="14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A48B047-60AA-49B8-B14F-605E84DA7049}"/>
              </a:ext>
            </a:extLst>
          </p:cNvPr>
          <p:cNvSpPr txBox="1"/>
          <p:nvPr/>
        </p:nvSpPr>
        <p:spPr>
          <a:xfrm>
            <a:off x="5520631" y="3104814"/>
            <a:ext cx="3108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AD MIMO-NOMA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b="1" dirty="0">
                <a:solidFill>
                  <a:srgbClr val="00B050"/>
                </a:solidFill>
              </a:rPr>
              <a:t>ADI NOMA</a:t>
            </a:r>
          </a:p>
          <a:p>
            <a:pPr marL="36000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𝛽-based user clustering</a:t>
            </a:r>
          </a:p>
          <a:p>
            <a:pPr marL="36000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B050"/>
                </a:solidFill>
              </a:rPr>
              <a:t>ADI-</a:t>
            </a:r>
            <a:r>
              <a:rPr lang="en-US" sz="1400" dirty="0"/>
              <a:t>based user ordering</a:t>
            </a:r>
          </a:p>
          <a:p>
            <a:pPr marL="36000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B050"/>
                </a:solidFill>
              </a:rPr>
              <a:t>ADI-</a:t>
            </a:r>
            <a:r>
              <a:rPr lang="en-US" sz="1400" dirty="0"/>
              <a:t>based power allocation</a:t>
            </a:r>
            <a:endParaRPr lang="fr-FR" sz="14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89F3821-25A0-42D1-BC2C-1A8AEFE63C56}"/>
              </a:ext>
            </a:extLst>
          </p:cNvPr>
          <p:cNvSpPr txBox="1"/>
          <p:nvPr/>
        </p:nvSpPr>
        <p:spPr>
          <a:xfrm>
            <a:off x="5520631" y="4100404"/>
            <a:ext cx="32230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AD MIMO-OMA</a:t>
            </a:r>
          </a:p>
          <a:p>
            <a:pPr marL="36000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2 user 𝛽-based user clustering</a:t>
            </a:r>
          </a:p>
          <a:p>
            <a:pPr marL="36000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Equal resource allocation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0A04E8F2-10CE-4CA4-B867-8DC6C6B497D4}"/>
              </a:ext>
            </a:extLst>
          </p:cNvPr>
          <p:cNvSpPr/>
          <p:nvPr/>
        </p:nvSpPr>
        <p:spPr>
          <a:xfrm>
            <a:off x="4390396" y="2218875"/>
            <a:ext cx="304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79651FF9-1193-4A81-BD71-83F3725F263E}"/>
              </a:ext>
            </a:extLst>
          </p:cNvPr>
          <p:cNvSpPr/>
          <p:nvPr/>
        </p:nvSpPr>
        <p:spPr>
          <a:xfrm>
            <a:off x="4375079" y="2686235"/>
            <a:ext cx="304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0697A3E-4D69-484E-8437-D2F1D9D7464A}"/>
              </a:ext>
            </a:extLst>
          </p:cNvPr>
          <p:cNvSpPr txBox="1"/>
          <p:nvPr/>
        </p:nvSpPr>
        <p:spPr>
          <a:xfrm>
            <a:off x="5419911" y="2545503"/>
            <a:ext cx="3209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AD MIMO-NOMA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b="1" dirty="0">
                <a:solidFill>
                  <a:srgbClr val="FF0000"/>
                </a:solidFill>
              </a:rPr>
              <a:t>FCSI</a:t>
            </a:r>
            <a:r>
              <a:rPr lang="fr-FR" sz="1400" dirty="0"/>
              <a:t> </a:t>
            </a:r>
          </a:p>
          <a:p>
            <a:pPr algn="ctr"/>
            <a:r>
              <a:rPr lang="fr-FR" sz="1400" dirty="0"/>
              <a:t>VS </a:t>
            </a:r>
          </a:p>
          <a:p>
            <a:pPr algn="ctr"/>
            <a:r>
              <a:rPr lang="fr-FR" sz="1400" dirty="0"/>
              <a:t>AD MIMO-NOMA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b="1" dirty="0">
                <a:solidFill>
                  <a:srgbClr val="00B050"/>
                </a:solidFill>
              </a:rPr>
              <a:t>ADI</a:t>
            </a:r>
            <a:r>
              <a:rPr lang="fr-FR" sz="1400" dirty="0"/>
              <a:t> 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032EB61-1F60-410E-A9A7-B717B0DCDED2}"/>
              </a:ext>
            </a:extLst>
          </p:cNvPr>
          <p:cNvCxnSpPr>
            <a:cxnSpLocks/>
          </p:cNvCxnSpPr>
          <p:nvPr/>
        </p:nvCxnSpPr>
        <p:spPr>
          <a:xfrm flipV="1">
            <a:off x="2474728" y="3372035"/>
            <a:ext cx="0" cy="2286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F4817E19-5ADA-49A1-87F9-B51A325B6518}"/>
              </a:ext>
            </a:extLst>
          </p:cNvPr>
          <p:cNvCxnSpPr/>
          <p:nvPr/>
        </p:nvCxnSpPr>
        <p:spPr>
          <a:xfrm flipV="1">
            <a:off x="3236728" y="3085828"/>
            <a:ext cx="0" cy="43860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3D060845-8935-427B-AF39-5BC21DCF2E24}"/>
              </a:ext>
            </a:extLst>
          </p:cNvPr>
          <p:cNvCxnSpPr/>
          <p:nvPr/>
        </p:nvCxnSpPr>
        <p:spPr>
          <a:xfrm flipV="1">
            <a:off x="4455928" y="2991035"/>
            <a:ext cx="0" cy="5334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A9C81D89-D289-4335-80BC-F94EE8E2BA62}"/>
              </a:ext>
            </a:extLst>
          </p:cNvPr>
          <p:cNvSpPr txBox="1"/>
          <p:nvPr/>
        </p:nvSpPr>
        <p:spPr>
          <a:xfrm>
            <a:off x="6203690" y="2539434"/>
            <a:ext cx="16094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AD MIMO-NOMA </a:t>
            </a:r>
            <a:endParaRPr lang="fr-FR" sz="1400" dirty="0">
              <a:solidFill>
                <a:srgbClr val="FF0000"/>
              </a:solidFill>
            </a:endParaRPr>
          </a:p>
          <a:p>
            <a:pPr algn="ctr"/>
            <a:r>
              <a:rPr lang="fr-FR" sz="1400" dirty="0"/>
              <a:t>VS</a:t>
            </a:r>
          </a:p>
          <a:p>
            <a:pPr algn="ctr"/>
            <a:r>
              <a:rPr lang="fr-FR" sz="1400" dirty="0"/>
              <a:t>AD MIMO-OMA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AAA980F0-629C-4B81-87F3-8E661877168D}"/>
              </a:ext>
            </a:extLst>
          </p:cNvPr>
          <p:cNvSpPr/>
          <p:nvPr/>
        </p:nvSpPr>
        <p:spPr>
          <a:xfrm>
            <a:off x="4210227" y="2765201"/>
            <a:ext cx="484969" cy="891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365507A-2243-4066-818C-8BD1675E0C2E}"/>
              </a:ext>
            </a:extLst>
          </p:cNvPr>
          <p:cNvSpPr txBox="1"/>
          <p:nvPr/>
        </p:nvSpPr>
        <p:spPr>
          <a:xfrm>
            <a:off x="5036144" y="3440665"/>
            <a:ext cx="4196341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LMRoman10-Regular"/>
              </a:rPr>
              <a:t>NOMA exploits multi-user diversity unlike OMA</a:t>
            </a:r>
            <a:endParaRPr lang="fr-FR" sz="1600" dirty="0"/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5FD5155A-0899-4033-B054-76A7C57B36EC}"/>
              </a:ext>
            </a:extLst>
          </p:cNvPr>
          <p:cNvCxnSpPr>
            <a:cxnSpLocks/>
          </p:cNvCxnSpPr>
          <p:nvPr/>
        </p:nvCxnSpPr>
        <p:spPr>
          <a:xfrm flipV="1">
            <a:off x="3617188" y="2716496"/>
            <a:ext cx="0" cy="96893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748A86F7-DD09-4B45-9113-8D7B77ABF9D0}"/>
              </a:ext>
            </a:extLst>
          </p:cNvPr>
          <p:cNvSpPr txBox="1"/>
          <p:nvPr/>
        </p:nvSpPr>
        <p:spPr>
          <a:xfrm>
            <a:off x="3590674" y="312795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36%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55214909-8A16-4951-A9B3-5E444F4FC1B4}"/>
              </a:ext>
            </a:extLst>
          </p:cNvPr>
          <p:cNvCxnSpPr>
            <a:cxnSpLocks/>
          </p:cNvCxnSpPr>
          <p:nvPr/>
        </p:nvCxnSpPr>
        <p:spPr>
          <a:xfrm flipV="1">
            <a:off x="2093728" y="3435735"/>
            <a:ext cx="0" cy="55961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AE40E910-D1A2-47BA-AE2D-9D572CEF3BB1}"/>
              </a:ext>
            </a:extLst>
          </p:cNvPr>
          <p:cNvSpPr txBox="1"/>
          <p:nvPr/>
        </p:nvSpPr>
        <p:spPr>
          <a:xfrm>
            <a:off x="6226151" y="2340496"/>
            <a:ext cx="1569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AD MIMO-NOMA</a:t>
            </a:r>
          </a:p>
          <a:p>
            <a:pPr algn="ctr"/>
            <a:r>
              <a:rPr lang="fr-FR" sz="1400" dirty="0"/>
              <a:t>VS</a:t>
            </a:r>
          </a:p>
          <a:p>
            <a:pPr algn="ctr"/>
            <a:r>
              <a:rPr lang="fr-FR" sz="1400" dirty="0"/>
              <a:t>AD-DBF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EF73AC32-6231-4F71-92BF-DA42EE08F7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01" y="5094414"/>
            <a:ext cx="462798" cy="462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E5E0D90A-9C57-4213-B2EB-23C027F87FCA}"/>
                  </a:ext>
                </a:extLst>
              </p:cNvPr>
              <p:cNvSpPr txBox="1"/>
              <p:nvPr/>
            </p:nvSpPr>
            <p:spPr>
              <a:xfrm>
                <a:off x="5777400" y="5171924"/>
                <a:ext cx="3560142" cy="276999"/>
              </a:xfrm>
              <a:prstGeom prst="rect">
                <a:avLst/>
              </a:prstGeom>
              <a:solidFill>
                <a:srgbClr val="FCDDD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AD-DBF can not support more </a:t>
                </a:r>
                <a:r>
                  <a:rPr lang="fr-FR" sz="1200" dirty="0" err="1"/>
                  <a:t>than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fr-FR" sz="1200" dirty="0"/>
                  <a:t> </a:t>
                </a:r>
                <a:r>
                  <a:rPr lang="fr-FR" sz="1200" dirty="0" err="1"/>
                  <a:t>users</a:t>
                </a:r>
                <a:endParaRPr lang="fr-FR" sz="1200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E5E0D90A-9C57-4213-B2EB-23C027F87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400" y="5171924"/>
                <a:ext cx="3560142" cy="276999"/>
              </a:xfrm>
              <a:prstGeom prst="rect">
                <a:avLst/>
              </a:prstGeom>
              <a:blipFill>
                <a:blip r:embed="rId13"/>
                <a:stretch>
                  <a:fillRect l="-171" t="-2174"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3C281E3D-0E80-426D-B8AE-E325FBF766D3}"/>
              </a:ext>
            </a:extLst>
          </p:cNvPr>
          <p:cNvSpPr/>
          <p:nvPr/>
        </p:nvSpPr>
        <p:spPr>
          <a:xfrm>
            <a:off x="3634376" y="2124524"/>
            <a:ext cx="1523999" cy="3233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87BCD1B-4EAE-4A3E-812A-666498804D78}"/>
              </a:ext>
            </a:extLst>
          </p:cNvPr>
          <p:cNvSpPr txBox="1"/>
          <p:nvPr/>
        </p:nvSpPr>
        <p:spPr>
          <a:xfrm>
            <a:off x="5240165" y="4116615"/>
            <a:ext cx="4196341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LMRoman10-Regular"/>
              </a:rPr>
              <a:t>AD MIMO-NOMA manages massive connectivity</a:t>
            </a:r>
            <a:endParaRPr lang="fr-FR" sz="1600" dirty="0"/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155BEED2-6989-4888-9FC3-72B859CAB7DC}"/>
              </a:ext>
            </a:extLst>
          </p:cNvPr>
          <p:cNvSpPr/>
          <p:nvPr/>
        </p:nvSpPr>
        <p:spPr>
          <a:xfrm>
            <a:off x="8995111" y="3188211"/>
            <a:ext cx="314818" cy="288123"/>
          </a:xfrm>
          <a:prstGeom prst="roundRect">
            <a:avLst>
              <a:gd name="adj" fmla="val 2733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299F5AC-6865-41BB-940D-7B8DECC4DA53}"/>
              </a:ext>
            </a:extLst>
          </p:cNvPr>
          <p:cNvSpPr txBox="1"/>
          <p:nvPr/>
        </p:nvSpPr>
        <p:spPr>
          <a:xfrm>
            <a:off x="5556263" y="2068815"/>
            <a:ext cx="5708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Table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1400" dirty="0"/>
              <a:t>Number of real coefficients per channel </a:t>
            </a:r>
            <a:r>
              <a:rPr lang="fr-FR" sz="1400" dirty="0"/>
              <a:t>estimation for </a:t>
            </a:r>
            <a:r>
              <a:rPr lang="fr-FR" sz="1400" dirty="0" err="1"/>
              <a:t>each</a:t>
            </a:r>
            <a:r>
              <a:rPr lang="fr-FR" sz="1400" dirty="0"/>
              <a:t> UE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C05BD1F-3369-43CF-943D-1E9ACF2212F2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AD MIMO-NOMA System Description,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Power Allocation,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Simulation Results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Conclusions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6EC5685-92BA-4C75-AB10-5AEB72A68F03}"/>
              </a:ext>
            </a:extLst>
          </p:cNvPr>
          <p:cNvSpPr txBox="1"/>
          <p:nvPr/>
        </p:nvSpPr>
        <p:spPr>
          <a:xfrm>
            <a:off x="4490154" y="2228285"/>
            <a:ext cx="7885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FCSI</a:t>
            </a:r>
            <a:endParaRPr lang="fr-FR" sz="1200" b="1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E18AB54-E714-427F-9DB3-6C4312CB9389}"/>
              </a:ext>
            </a:extLst>
          </p:cNvPr>
          <p:cNvSpPr txBox="1"/>
          <p:nvPr/>
        </p:nvSpPr>
        <p:spPr>
          <a:xfrm>
            <a:off x="4481169" y="2369354"/>
            <a:ext cx="601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ADI</a:t>
            </a:r>
            <a:endParaRPr lang="fr-FR" sz="1200" b="1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52460E2-D74F-4903-A45E-4AD733D6A423}"/>
              </a:ext>
            </a:extLst>
          </p:cNvPr>
          <p:cNvSpPr txBox="1"/>
          <p:nvPr/>
        </p:nvSpPr>
        <p:spPr>
          <a:xfrm>
            <a:off x="4534764" y="2685485"/>
            <a:ext cx="7885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FCSI</a:t>
            </a:r>
            <a:endParaRPr lang="fr-FR" sz="1200" b="1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7FB8DD2-03AA-407A-BC2B-EDB5F2214CFE}"/>
              </a:ext>
            </a:extLst>
          </p:cNvPr>
          <p:cNvSpPr txBox="1"/>
          <p:nvPr/>
        </p:nvSpPr>
        <p:spPr>
          <a:xfrm>
            <a:off x="4521806" y="2865686"/>
            <a:ext cx="601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ADI</a:t>
            </a:r>
            <a:endParaRPr lang="fr-FR" sz="12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B0497B-B7D8-4CD9-8FD3-D4B41E3915E7}"/>
              </a:ext>
            </a:extLst>
          </p:cNvPr>
          <p:cNvSpPr txBox="1"/>
          <p:nvPr/>
        </p:nvSpPr>
        <p:spPr>
          <a:xfrm>
            <a:off x="4513407" y="3430008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OMA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CA17C99-AA5B-423D-9F13-F9DC52148264}"/>
              </a:ext>
            </a:extLst>
          </p:cNvPr>
          <p:cNvSpPr txBox="1"/>
          <p:nvPr/>
        </p:nvSpPr>
        <p:spPr>
          <a:xfrm>
            <a:off x="3617188" y="2207444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NOMA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2C2E2D-A2B6-428B-8316-99DF187775FB}"/>
              </a:ext>
            </a:extLst>
          </p:cNvPr>
          <p:cNvSpPr/>
          <p:nvPr/>
        </p:nvSpPr>
        <p:spPr>
          <a:xfrm>
            <a:off x="3810482" y="2462851"/>
            <a:ext cx="183510" cy="641104"/>
          </a:xfrm>
          <a:prstGeom prst="ellipse">
            <a:avLst/>
          </a:prstGeom>
          <a:noFill/>
          <a:ln w="12700">
            <a:solidFill>
              <a:srgbClr val="0C06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67E67-7B8A-4E60-95DD-9E4070942B40}"/>
              </a:ext>
            </a:extLst>
          </p:cNvPr>
          <p:cNvSpPr txBox="1"/>
          <p:nvPr/>
        </p:nvSpPr>
        <p:spPr>
          <a:xfrm>
            <a:off x="3433750" y="547471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32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3604760-7BBB-4F2E-BEAE-D6DF97D2C338}"/>
              </a:ext>
            </a:extLst>
          </p:cNvPr>
          <p:cNvCxnSpPr>
            <a:cxnSpLocks/>
          </p:cNvCxnSpPr>
          <p:nvPr/>
        </p:nvCxnSpPr>
        <p:spPr>
          <a:xfrm>
            <a:off x="3634376" y="5394624"/>
            <a:ext cx="0" cy="10859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8100DCC-9A70-46B9-AB81-B8D7332CE57E}"/>
              </a:ext>
            </a:extLst>
          </p:cNvPr>
          <p:cNvSpPr txBox="1"/>
          <p:nvPr/>
        </p:nvSpPr>
        <p:spPr>
          <a:xfrm>
            <a:off x="3597573" y="3617895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AD-DBF</a:t>
            </a:r>
          </a:p>
        </p:txBody>
      </p:sp>
    </p:spTree>
    <p:extLst>
      <p:ext uri="{BB962C8B-B14F-4D97-AF65-F5344CB8AC3E}">
        <p14:creationId xmlns:p14="http://schemas.microsoft.com/office/powerpoint/2010/main" val="31462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36" grpId="0"/>
      <p:bldP spid="36" grpId="1"/>
      <p:bldP spid="47" grpId="0"/>
      <p:bldP spid="47" grpId="1"/>
      <p:bldP spid="48" grpId="0"/>
      <p:bldP spid="48" grpId="1"/>
      <p:bldP spid="50" grpId="0"/>
      <p:bldP spid="50" grpId="1"/>
      <p:bldP spid="51" grpId="0" animBg="1"/>
      <p:bldP spid="51" grpId="1" animBg="1"/>
      <p:bldP spid="52" grpId="0" animBg="1"/>
      <p:bldP spid="52" grpId="1" animBg="1"/>
      <p:bldP spid="53" grpId="0"/>
      <p:bldP spid="53" grpId="1"/>
      <p:bldP spid="58" grpId="0"/>
      <p:bldP spid="58" grpId="1"/>
      <p:bldP spid="59" grpId="0" animBg="1"/>
      <p:bldP spid="59" grpId="1" animBg="1"/>
      <p:bldP spid="60" grpId="0" animBg="1"/>
      <p:bldP spid="60" grpId="1" animBg="1"/>
      <p:bldP spid="62" grpId="0"/>
      <p:bldP spid="62" grpId="1"/>
      <p:bldP spid="64" grpId="0"/>
      <p:bldP spid="64" grpId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2" grpId="0"/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BF439E20-949B-4032-99E1-FA888FD5782B}"/>
              </a:ext>
            </a:extLst>
          </p:cNvPr>
          <p:cNvSpPr txBox="1"/>
          <p:nvPr/>
        </p:nvSpPr>
        <p:spPr>
          <a:xfrm>
            <a:off x="6220" y="689166"/>
            <a:ext cx="8147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+mj-lt"/>
              </a:rPr>
              <a:t>3D AD MIMO-NOMA: Spectral </a:t>
            </a:r>
            <a:r>
              <a:rPr lang="fr-FR" sz="1600" dirty="0" err="1">
                <a:latin typeface="+mj-lt"/>
              </a:rPr>
              <a:t>Efficiency</a:t>
            </a:r>
            <a:r>
              <a:rPr lang="fr-FR" sz="1600" dirty="0">
                <a:latin typeface="+mj-lt"/>
              </a:rPr>
              <a:t> and Energy </a:t>
            </a:r>
            <a:r>
              <a:rPr lang="fr-FR" sz="1600" dirty="0" err="1">
                <a:latin typeface="+mj-lt"/>
              </a:rPr>
              <a:t>Efficiency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B99DC28F-D5CD-444C-92E2-BBA4978FD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961284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A0EE1231-57EA-4FCB-9A86-36B007F487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70" y="2165312"/>
            <a:ext cx="4306390" cy="32334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DE8593D-749F-414A-8A01-681FE3B25D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33" y="2160958"/>
            <a:ext cx="4306390" cy="32334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3315E5-EEC3-4F09-B330-B23826CBBFDA}"/>
              </a:ext>
            </a:extLst>
          </p:cNvPr>
          <p:cNvSpPr txBox="1"/>
          <p:nvPr/>
        </p:nvSpPr>
        <p:spPr>
          <a:xfrm>
            <a:off x="4243468" y="5381127"/>
            <a:ext cx="7846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</a:t>
            </a:r>
            <a:r>
              <a:rPr lang="en-US" sz="1200" b="0" i="0" u="none" strike="noStrike" baseline="0" dirty="0"/>
              <a:t>: Average system spectral and energy efficiencies for 2-user and multi-user AD MIMO-NOMA using URA with 𝑀𝑥 = 32 and 𝑀𝑧 = 2 and for C-AD-DBF using URA with 𝑀𝑥 = 32 and 𝑀𝑧 = {2, 4, 5, 6} in a rural environment. </a:t>
            </a:r>
            <a:endParaRPr lang="fr-FR" sz="1200" dirty="0"/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4E4F6483-377A-4C15-911B-412593816B7D}"/>
              </a:ext>
            </a:extLst>
          </p:cNvPr>
          <p:cNvSpPr txBox="1"/>
          <p:nvPr/>
        </p:nvSpPr>
        <p:spPr>
          <a:xfrm>
            <a:off x="76572" y="1857535"/>
            <a:ext cx="3916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solidFill>
                  <a:schemeClr val="tx1"/>
                </a:solidFill>
              </a:rPr>
              <a:t>Energy </a:t>
            </a:r>
            <a:r>
              <a:rPr lang="fr-FR" sz="1400" u="sng" dirty="0" err="1">
                <a:solidFill>
                  <a:schemeClr val="tx1"/>
                </a:solidFill>
              </a:rPr>
              <a:t>efficiency</a:t>
            </a:r>
            <a:r>
              <a:rPr lang="fr-FR" sz="1400" u="sng" dirty="0">
                <a:solidFill>
                  <a:schemeClr val="tx1"/>
                </a:solidFill>
              </a:rPr>
              <a:t> (EE)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B8849D2-D7FA-41EC-B83F-505E7FFC9C12}"/>
              </a:ext>
            </a:extLst>
          </p:cNvPr>
          <p:cNvCxnSpPr>
            <a:cxnSpLocks/>
          </p:cNvCxnSpPr>
          <p:nvPr/>
        </p:nvCxnSpPr>
        <p:spPr>
          <a:xfrm flipV="1">
            <a:off x="10789860" y="3079712"/>
            <a:ext cx="0" cy="12192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3B76898-EDB4-4F2E-AB90-79480314ABC3}"/>
              </a:ext>
            </a:extLst>
          </p:cNvPr>
          <p:cNvCxnSpPr>
            <a:cxnSpLocks/>
          </p:cNvCxnSpPr>
          <p:nvPr/>
        </p:nvCxnSpPr>
        <p:spPr>
          <a:xfrm flipV="1">
            <a:off x="11475660" y="2698712"/>
            <a:ext cx="0" cy="1676400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DB2FA643-6061-4C35-AFB4-C15B5D394A46}"/>
              </a:ext>
            </a:extLst>
          </p:cNvPr>
          <p:cNvSpPr/>
          <p:nvPr/>
        </p:nvSpPr>
        <p:spPr>
          <a:xfrm>
            <a:off x="7169271" y="2441383"/>
            <a:ext cx="609600" cy="3559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4964A9C-D9FD-4EC4-B851-D2991334B421}"/>
              </a:ext>
            </a:extLst>
          </p:cNvPr>
          <p:cNvSpPr/>
          <p:nvPr/>
        </p:nvSpPr>
        <p:spPr>
          <a:xfrm>
            <a:off x="7169271" y="2824951"/>
            <a:ext cx="609600" cy="3559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79287E2-A45B-43FA-9118-106AE4F384A1}"/>
              </a:ext>
            </a:extLst>
          </p:cNvPr>
          <p:cNvSpPr txBox="1"/>
          <p:nvPr/>
        </p:nvSpPr>
        <p:spPr>
          <a:xfrm>
            <a:off x="11510204" y="352163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170%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58C1063-2CE8-4C72-B6C0-639E484D0C7E}"/>
              </a:ext>
            </a:extLst>
          </p:cNvPr>
          <p:cNvSpPr txBox="1"/>
          <p:nvPr/>
        </p:nvSpPr>
        <p:spPr>
          <a:xfrm>
            <a:off x="10730941" y="3576329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129%</a:t>
            </a:r>
          </a:p>
        </p:txBody>
      </p:sp>
      <p:pic>
        <p:nvPicPr>
          <p:cNvPr id="37" name="Image 36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text{EE}=\frac{B\sum_{k=1}^{K}R_k}{\frac{1}{\rho} P_e+P_0+MP_a } \quad [bps/J].&#10;\end{equation*}&#10;\end{document}" title="IguanaTex Bitmap Display">
            <a:extLst>
              <a:ext uri="{FF2B5EF4-FFF2-40B4-BE49-F238E27FC236}">
                <a16:creationId xmlns:a16="http://schemas.microsoft.com/office/drawing/2014/main" id="{AAEAEC88-EE1F-41B4-BC50-01F32AC281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8" y="2244584"/>
            <a:ext cx="2599140" cy="514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72E468D-8604-4FD4-BE22-D7D9C32B743A}"/>
                  </a:ext>
                </a:extLst>
              </p:cNvPr>
              <p:cNvSpPr txBox="1"/>
              <p:nvPr/>
            </p:nvSpPr>
            <p:spPr>
              <a:xfrm>
                <a:off x="187403" y="3201116"/>
                <a:ext cx="306672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0" i="0" u="none" strike="noStrike" baseline="0" dirty="0"/>
                  <a:t>𝜌 = 0.4,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u="none" strike="noStrike" baseline="0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400" b="0" i="1" u="none" strike="noStrike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1400" b="0" i="0" u="none" strike="noStrike" baseline="0" dirty="0"/>
                  <a:t> = 1𝑊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u="none" strike="noStrike" baseline="0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400" b="0" i="1" u="none" strike="noStrike" baseline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0" i="0" u="none" strike="noStrike" baseline="0" dirty="0"/>
                  <a:t>= 10𝑊 [1] </a:t>
                </a:r>
                <a:endParaRPr lang="fr-FR" sz="1400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72E468D-8604-4FD4-BE22-D7D9C32B7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3" y="3201116"/>
                <a:ext cx="3066729" cy="307777"/>
              </a:xfrm>
              <a:prstGeom prst="rect">
                <a:avLst/>
              </a:prstGeom>
              <a:blipFill>
                <a:blip r:embed="rId12"/>
                <a:stretch>
                  <a:fillRect l="-596" t="-588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e 47">
            <a:extLst>
              <a:ext uri="{FF2B5EF4-FFF2-40B4-BE49-F238E27FC236}">
                <a16:creationId xmlns:a16="http://schemas.microsoft.com/office/drawing/2014/main" id="{8B521042-4E86-4982-8A71-7B0E756DF5C5}"/>
              </a:ext>
            </a:extLst>
          </p:cNvPr>
          <p:cNvGrpSpPr/>
          <p:nvPr/>
        </p:nvGrpSpPr>
        <p:grpSpPr>
          <a:xfrm>
            <a:off x="4231995" y="1914735"/>
            <a:ext cx="5240538" cy="369332"/>
            <a:chOff x="828770" y="5744546"/>
            <a:chExt cx="524053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41A9CB3E-AC90-4958-923B-206F4BEAED46}"/>
                    </a:ext>
                  </a:extLst>
                </p:cNvPr>
                <p:cNvSpPr txBox="1"/>
                <p:nvPr/>
              </p:nvSpPr>
              <p:spPr>
                <a:xfrm>
                  <a:off x="828770" y="5775323"/>
                  <a:ext cx="3088383" cy="30777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fr-FR" sz="1400" dirty="0">
                      <a:solidFill>
                        <a:schemeClr val="tx1"/>
                      </a:solidFill>
                    </a:rPr>
                    <a:t>2-user AD MIMO-NOMA </a:t>
                  </a:r>
                  <a:r>
                    <a:rPr lang="fr-FR" sz="1400" dirty="0" err="1">
                      <a:solidFill>
                        <a:schemeClr val="tx1"/>
                      </a:solidFill>
                    </a:rPr>
                    <a:t>with</a:t>
                  </a:r>
                  <a:r>
                    <a:rPr lang="fr-FR" sz="1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32×2</m:t>
                      </m:r>
                    </m:oMath>
                  </a14:m>
                  <a:r>
                    <a:rPr lang="fr-FR" sz="1400" dirty="0">
                      <a:solidFill>
                        <a:schemeClr val="tx1"/>
                      </a:solidFill>
                    </a:rPr>
                    <a:t> </a:t>
                  </a:r>
                  <a:endParaRPr lang="fr-FR" sz="1400" dirty="0"/>
                </a:p>
              </p:txBody>
            </p:sp>
          </mc:Choice>
          <mc:Fallback xmlns=""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41A9CB3E-AC90-4958-923B-206F4BEAE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770" y="5775323"/>
                  <a:ext cx="3088383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593" t="-3922" b="-1960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054ECD82-6E80-43D1-B301-91CFF6C2D5F5}"/>
                    </a:ext>
                  </a:extLst>
                </p:cNvPr>
                <p:cNvSpPr txBox="1"/>
                <p:nvPr/>
              </p:nvSpPr>
              <p:spPr>
                <a:xfrm>
                  <a:off x="4199844" y="5775322"/>
                  <a:ext cx="1869464" cy="307777"/>
                </a:xfrm>
                <a:prstGeom prst="rect">
                  <a:avLst/>
                </a:prstGeom>
                <a:solidFill>
                  <a:srgbClr val="FF8B8B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fr-FR" sz="1400" dirty="0">
                      <a:solidFill>
                        <a:schemeClr val="tx1"/>
                      </a:solidFill>
                    </a:rPr>
                    <a:t> AD-DBF with </a:t>
                  </a:r>
                  <a14:m>
                    <m:oMath xmlns:m="http://schemas.openxmlformats.org/officeDocument/2006/math"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fr-F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054ECD82-6E80-43D1-B301-91CFF6C2D5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844" y="5775322"/>
                  <a:ext cx="1869464" cy="307777"/>
                </a:xfrm>
                <a:prstGeom prst="rect">
                  <a:avLst/>
                </a:prstGeom>
                <a:blipFill>
                  <a:blip r:embed="rId14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58C73C64-2E8B-4D56-B37B-C2570745F248}"/>
                </a:ext>
              </a:extLst>
            </p:cNvPr>
            <p:cNvGrpSpPr/>
            <p:nvPr/>
          </p:nvGrpSpPr>
          <p:grpSpPr>
            <a:xfrm>
              <a:off x="3844904" y="5744546"/>
              <a:ext cx="492443" cy="369332"/>
              <a:chOff x="4013891" y="5723485"/>
              <a:chExt cx="492443" cy="369332"/>
            </a:xfrm>
          </p:grpSpPr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2A87E117-77DA-49B7-B9A9-523FEC647A73}"/>
                  </a:ext>
                </a:extLst>
              </p:cNvPr>
              <p:cNvSpPr/>
              <p:nvPr/>
            </p:nvSpPr>
            <p:spPr>
              <a:xfrm>
                <a:off x="4038600" y="5723485"/>
                <a:ext cx="412159" cy="338554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 b="1" dirty="0"/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F90753E9-96F5-402E-94C0-6B889F46C5D1}"/>
                  </a:ext>
                </a:extLst>
              </p:cNvPr>
              <p:cNvSpPr txBox="1"/>
              <p:nvPr/>
            </p:nvSpPr>
            <p:spPr>
              <a:xfrm>
                <a:off x="4013891" y="5723485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VS</a:t>
                </a:r>
              </a:p>
            </p:txBody>
          </p:sp>
        </p:grp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AAC0EC2B-41B8-410D-94AC-187B4A05D3E8}"/>
              </a:ext>
            </a:extLst>
          </p:cNvPr>
          <p:cNvGrpSpPr/>
          <p:nvPr/>
        </p:nvGrpSpPr>
        <p:grpSpPr>
          <a:xfrm>
            <a:off x="3995084" y="1923534"/>
            <a:ext cx="5628752" cy="369332"/>
            <a:chOff x="585754" y="5744546"/>
            <a:chExt cx="562875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4464C8AC-6427-4261-8DE0-205346A5CD65}"/>
                    </a:ext>
                  </a:extLst>
                </p:cNvPr>
                <p:cNvSpPr txBox="1"/>
                <p:nvPr/>
              </p:nvSpPr>
              <p:spPr>
                <a:xfrm>
                  <a:off x="585754" y="5775324"/>
                  <a:ext cx="3331400" cy="307777"/>
                </a:xfrm>
                <a:prstGeom prst="rect">
                  <a:avLst/>
                </a:prstGeom>
                <a:solidFill>
                  <a:srgbClr val="D6BBEB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fr-FR" sz="1400" dirty="0"/>
                    <a:t>Multi</a:t>
                  </a:r>
                  <a:r>
                    <a:rPr lang="fr-FR" sz="1400" dirty="0">
                      <a:solidFill>
                        <a:schemeClr val="tx1"/>
                      </a:solidFill>
                    </a:rPr>
                    <a:t>-user AD MIMO-NOMA </a:t>
                  </a:r>
                  <a:r>
                    <a:rPr lang="fr-FR" sz="1400" dirty="0" err="1">
                      <a:solidFill>
                        <a:schemeClr val="tx1"/>
                      </a:solidFill>
                    </a:rPr>
                    <a:t>with</a:t>
                  </a:r>
                  <a:r>
                    <a:rPr lang="fr-FR" sz="1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32×2</m:t>
                      </m:r>
                    </m:oMath>
                  </a14:m>
                  <a:r>
                    <a:rPr lang="fr-FR" sz="1400" dirty="0">
                      <a:solidFill>
                        <a:schemeClr val="tx1"/>
                      </a:solidFill>
                    </a:rPr>
                    <a:t> </a:t>
                  </a:r>
                  <a:endParaRPr lang="fr-FR" sz="1400" dirty="0"/>
                </a:p>
              </p:txBody>
            </p:sp>
          </mc:Choice>
          <mc:Fallback xmlns=""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4464C8AC-6427-4261-8DE0-205346A5C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54" y="5775324"/>
                  <a:ext cx="3331400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549" t="-1961" b="-1960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5CFB5B7A-39FA-46CF-A8AB-86AAB377E284}"/>
                    </a:ext>
                  </a:extLst>
                </p:cNvPr>
                <p:cNvSpPr txBox="1"/>
                <p:nvPr/>
              </p:nvSpPr>
              <p:spPr>
                <a:xfrm>
                  <a:off x="4199843" y="5775322"/>
                  <a:ext cx="2014663" cy="307777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fr-FR" sz="1400" dirty="0">
                      <a:solidFill>
                        <a:schemeClr val="tx1"/>
                      </a:solidFill>
                    </a:rPr>
                    <a:t> AD-DBF with </a:t>
                  </a:r>
                  <a14:m>
                    <m:oMath xmlns:m="http://schemas.openxmlformats.org/officeDocument/2006/math"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fr-F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5CFB5B7A-39FA-46CF-A8AB-86AAB377E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843" y="5775322"/>
                  <a:ext cx="2014663" cy="307777"/>
                </a:xfrm>
                <a:prstGeom prst="rect">
                  <a:avLst/>
                </a:prstGeom>
                <a:blipFill>
                  <a:blip r:embed="rId16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271D28CA-1CC6-4717-AD09-864EA50FFDF3}"/>
                </a:ext>
              </a:extLst>
            </p:cNvPr>
            <p:cNvGrpSpPr/>
            <p:nvPr/>
          </p:nvGrpSpPr>
          <p:grpSpPr>
            <a:xfrm>
              <a:off x="3844904" y="5744546"/>
              <a:ext cx="492443" cy="369332"/>
              <a:chOff x="4013891" y="5723485"/>
              <a:chExt cx="492443" cy="369332"/>
            </a:xfrm>
          </p:grpSpPr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D90E54E0-F095-4D2F-A88F-2BCCD3D8FCB2}"/>
                  </a:ext>
                </a:extLst>
              </p:cNvPr>
              <p:cNvSpPr/>
              <p:nvPr/>
            </p:nvSpPr>
            <p:spPr>
              <a:xfrm>
                <a:off x="4038600" y="5723485"/>
                <a:ext cx="412159" cy="338554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 b="1" dirty="0"/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A2E2B8B1-53F8-4B1A-B7EB-BB38A237A3D3}"/>
                  </a:ext>
                </a:extLst>
              </p:cNvPr>
              <p:cNvSpPr txBox="1"/>
              <p:nvPr/>
            </p:nvSpPr>
            <p:spPr>
              <a:xfrm>
                <a:off x="4013891" y="5723485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VS</a:t>
                </a:r>
              </a:p>
            </p:txBody>
          </p:sp>
        </p:grpSp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id="{01AA2D2F-B49E-48D1-B6D3-A608FD376159}"/>
              </a:ext>
            </a:extLst>
          </p:cNvPr>
          <p:cNvSpPr txBox="1"/>
          <p:nvPr/>
        </p:nvSpPr>
        <p:spPr>
          <a:xfrm>
            <a:off x="846443" y="1284679"/>
            <a:ext cx="1035495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AD MIMO-NOMA is an alternative solution to reduce interference without increasing the antennas number??</a:t>
            </a:r>
            <a:endParaRPr lang="fr-FR" sz="16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A916B9C-A1DF-4129-BEBA-95C25A7DAAA5}"/>
              </a:ext>
            </a:extLst>
          </p:cNvPr>
          <p:cNvSpPr txBox="1"/>
          <p:nvPr/>
        </p:nvSpPr>
        <p:spPr>
          <a:xfrm>
            <a:off x="76825" y="4392008"/>
            <a:ext cx="408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1">
                    <a:lumMod val="75000"/>
                  </a:schemeClr>
                </a:solidFill>
              </a:rPr>
              <a:t>Uniform </a:t>
            </a:r>
            <a:r>
              <a:rPr lang="fr-FR" sz="1600" b="1" u="sng" dirty="0" err="1">
                <a:solidFill>
                  <a:schemeClr val="accent1">
                    <a:lumMod val="75000"/>
                  </a:schemeClr>
                </a:solidFill>
              </a:rPr>
              <a:t>rectangular</a:t>
            </a:r>
            <a:r>
              <a:rPr lang="fr-FR" sz="16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b="1" u="sng" dirty="0" err="1">
                <a:solidFill>
                  <a:schemeClr val="accent1">
                    <a:lumMod val="75000"/>
                  </a:schemeClr>
                </a:solidFill>
              </a:rPr>
              <a:t>array</a:t>
            </a:r>
            <a:r>
              <a:rPr lang="fr-FR" sz="1600" b="1" u="sng" dirty="0">
                <a:solidFill>
                  <a:schemeClr val="accent1">
                    <a:lumMod val="75000"/>
                  </a:schemeClr>
                </a:solidFill>
              </a:rPr>
              <a:t> (URA)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D549C83-3391-4327-B804-E246F6072472}"/>
              </a:ext>
            </a:extLst>
          </p:cNvPr>
          <p:cNvSpPr/>
          <p:nvPr/>
        </p:nvSpPr>
        <p:spPr>
          <a:xfrm>
            <a:off x="950365" y="2476420"/>
            <a:ext cx="228600" cy="2709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205D092-FA36-4272-976C-906F91E72A70}"/>
              </a:ext>
            </a:extLst>
          </p:cNvPr>
          <p:cNvSpPr/>
          <p:nvPr/>
        </p:nvSpPr>
        <p:spPr>
          <a:xfrm>
            <a:off x="1363634" y="2472223"/>
            <a:ext cx="228600" cy="2709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FFCF097-5C75-419E-B785-4B20EB57F49F}"/>
              </a:ext>
            </a:extLst>
          </p:cNvPr>
          <p:cNvSpPr/>
          <p:nvPr/>
        </p:nvSpPr>
        <p:spPr>
          <a:xfrm>
            <a:off x="1961803" y="2466899"/>
            <a:ext cx="228600" cy="2709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9DB20DA-40C2-48D5-8BDB-052E2B274766}"/>
              </a:ext>
            </a:extLst>
          </p:cNvPr>
          <p:cNvSpPr/>
          <p:nvPr/>
        </p:nvSpPr>
        <p:spPr>
          <a:xfrm>
            <a:off x="800765" y="2642463"/>
            <a:ext cx="228600" cy="167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D53306-48B3-4912-90B6-5882B8C02391}"/>
              </a:ext>
            </a:extLst>
          </p:cNvPr>
          <p:cNvSpPr txBox="1"/>
          <p:nvPr/>
        </p:nvSpPr>
        <p:spPr>
          <a:xfrm>
            <a:off x="685496" y="2765369"/>
            <a:ext cx="13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70C0"/>
                </a:solidFill>
              </a:rPr>
              <a:t>Inefficiency of </a:t>
            </a:r>
            <a:r>
              <a:rPr lang="fr-FR" sz="1000" b="0" i="0" u="none" strike="noStrike" baseline="0" dirty="0">
                <a:solidFill>
                  <a:srgbClr val="0070C0"/>
                </a:solidFill>
              </a:rPr>
              <a:t>power </a:t>
            </a:r>
            <a:r>
              <a:rPr lang="fr-FR" sz="1000" b="0" i="0" u="none" strike="noStrike" baseline="0" dirty="0" err="1">
                <a:solidFill>
                  <a:srgbClr val="0070C0"/>
                </a:solidFill>
              </a:rPr>
              <a:t>amplifiers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DEA01CA-7E3B-4F1F-B60A-BF042C34FE7D}"/>
              </a:ext>
            </a:extLst>
          </p:cNvPr>
          <p:cNvSpPr txBox="1"/>
          <p:nvPr/>
        </p:nvSpPr>
        <p:spPr>
          <a:xfrm>
            <a:off x="691842" y="2736983"/>
            <a:ext cx="1363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u="none" strike="noStrike" baseline="0" dirty="0" err="1">
                <a:solidFill>
                  <a:srgbClr val="0070C0"/>
                </a:solidFill>
              </a:rPr>
              <a:t>Emitted</a:t>
            </a:r>
            <a:r>
              <a:rPr lang="fr-FR" sz="1000" b="0" i="0" u="none" strike="noStrike" baseline="0" dirty="0">
                <a:solidFill>
                  <a:srgbClr val="0070C0"/>
                </a:solidFill>
              </a:rPr>
              <a:t> power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C382D92-F302-4599-971D-7FD20F89F7C1}"/>
              </a:ext>
            </a:extLst>
          </p:cNvPr>
          <p:cNvSpPr txBox="1"/>
          <p:nvPr/>
        </p:nvSpPr>
        <p:spPr>
          <a:xfrm>
            <a:off x="1038800" y="2709828"/>
            <a:ext cx="1363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70C0"/>
                </a:solidFill>
              </a:rPr>
              <a:t>Basic power 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492BEF4-AA9C-40D9-B0C6-92B8A21740BB}"/>
              </a:ext>
            </a:extLst>
          </p:cNvPr>
          <p:cNvSpPr txBox="1"/>
          <p:nvPr/>
        </p:nvSpPr>
        <p:spPr>
          <a:xfrm>
            <a:off x="1379513" y="2675186"/>
            <a:ext cx="13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rgbClr val="0070C0"/>
                </a:solidFill>
              </a:rPr>
              <a:t>Power </a:t>
            </a:r>
            <a:r>
              <a:rPr lang="fr-FR" sz="1000" b="0" i="0" u="none" strike="noStrike" baseline="0" dirty="0" err="1">
                <a:solidFill>
                  <a:srgbClr val="0070C0"/>
                </a:solidFill>
              </a:rPr>
              <a:t>consumption</a:t>
            </a:r>
            <a:r>
              <a:rPr lang="fr-FR" sz="1000" b="0" i="0" u="none" strike="noStrike" baseline="0" dirty="0">
                <a:solidFill>
                  <a:srgbClr val="0070C0"/>
                </a:solidFill>
              </a:rPr>
              <a:t> per </a:t>
            </a:r>
            <a:r>
              <a:rPr lang="fr-FR" sz="1000" b="0" i="0" u="none" strike="noStrike" baseline="0" dirty="0" err="1">
                <a:solidFill>
                  <a:srgbClr val="0070C0"/>
                </a:solidFill>
              </a:rPr>
              <a:t>antenna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DCB7CE2-9660-49C2-AA79-4C9E0C24B8E5}"/>
              </a:ext>
            </a:extLst>
          </p:cNvPr>
          <p:cNvSpPr txBox="1"/>
          <p:nvPr/>
        </p:nvSpPr>
        <p:spPr>
          <a:xfrm>
            <a:off x="125411" y="3652581"/>
            <a:ext cx="3903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200" b="0" i="0" u="none" strike="noStrike" baseline="0" dirty="0"/>
              <a:t>[1] E. </a:t>
            </a:r>
            <a:r>
              <a:rPr lang="fr-FR" sz="1200" b="0" i="0" u="none" strike="noStrike" baseline="0" dirty="0" err="1"/>
              <a:t>Björnson</a:t>
            </a:r>
            <a:r>
              <a:rPr lang="fr-FR" sz="1200" dirty="0"/>
              <a:t> </a:t>
            </a:r>
            <a:r>
              <a:rPr lang="fr-FR" sz="1200" b="0" i="0" u="none" strike="noStrike" baseline="0" dirty="0"/>
              <a:t>et al., “Massive MIMO networks: Spectral, </a:t>
            </a:r>
            <a:r>
              <a:rPr lang="fr-FR" sz="1200" b="0" i="0" u="none" strike="noStrike" baseline="0" dirty="0" err="1"/>
              <a:t>energy</a:t>
            </a:r>
            <a:r>
              <a:rPr lang="fr-FR" sz="1200" b="0" i="0" u="none" strike="noStrike" baseline="0" dirty="0"/>
              <a:t>, </a:t>
            </a:r>
            <a:r>
              <a:rPr lang="en-US" sz="1200" b="0" i="0" u="none" strike="noStrike" baseline="0" dirty="0"/>
              <a:t>and hardware efficiency,” </a:t>
            </a:r>
            <a:r>
              <a:rPr lang="en-US" sz="1200" b="0" i="1" u="none" strike="noStrike" baseline="0" dirty="0"/>
              <a:t>Foundations and Trends in Signal Processing</a:t>
            </a:r>
            <a:r>
              <a:rPr lang="en-US" sz="1200" b="0" i="0" u="none" strike="noStrike" baseline="0" dirty="0"/>
              <a:t>, </a:t>
            </a:r>
            <a:r>
              <a:rPr lang="fr-FR" sz="1200" b="0" i="0" u="none" strike="noStrike" baseline="0" dirty="0"/>
              <a:t> 2017.</a:t>
            </a:r>
            <a:endParaRPr lang="fr-FR" sz="12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8634B5A-8397-4CB3-BC27-D72081D5DC07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AD MIMO-NOMA System Description,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Power Allocation,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Simulation Results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Conclusions 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D19B4A3B-FF18-4156-AC81-A60E6D605339}"/>
              </a:ext>
            </a:extLst>
          </p:cNvPr>
          <p:cNvSpPr txBox="1"/>
          <p:nvPr/>
        </p:nvSpPr>
        <p:spPr>
          <a:xfrm>
            <a:off x="846442" y="1286794"/>
            <a:ext cx="10354957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AD MIMO-NOMA is an alternative solution to reduce interference without increasing the antennas number  </a:t>
            </a:r>
            <a:endParaRPr lang="fr-FR" sz="1600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E006B39-5E10-43BD-9A5D-DCC4D3F79B37}"/>
              </a:ext>
            </a:extLst>
          </p:cNvPr>
          <p:cNvSpPr txBox="1"/>
          <p:nvPr/>
        </p:nvSpPr>
        <p:spPr>
          <a:xfrm>
            <a:off x="10803874" y="1046366"/>
            <a:ext cx="6296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/>
              <a:t>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au 3">
                <a:extLst>
                  <a:ext uri="{FF2B5EF4-FFF2-40B4-BE49-F238E27FC236}">
                    <a16:creationId xmlns:a16="http://schemas.microsoft.com/office/drawing/2014/main" id="{BF7360C1-30E1-46CD-91A7-4764AA3A0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328240"/>
                  </p:ext>
                </p:extLst>
              </p:nvPr>
            </p:nvGraphicFramePr>
            <p:xfrm>
              <a:off x="99231" y="4810900"/>
              <a:ext cx="4040225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7025">
                      <a:extLst>
                        <a:ext uri="{9D8B030D-6E8A-4147-A177-3AD203B41FA5}">
                          <a16:colId xmlns:a16="http://schemas.microsoft.com/office/drawing/2014/main" val="347718168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897800394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535114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fr-FR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Number of horizontal </a:t>
                          </a:r>
                          <a:r>
                            <a:rPr lang="fr-FR" sz="1200" b="1" dirty="0" err="1">
                              <a:solidFill>
                                <a:schemeClr val="tx1"/>
                              </a:solidFill>
                            </a:rPr>
                            <a:t>antennas</a:t>
                          </a:r>
                          <a:r>
                            <a:rPr lang="fr-FR" sz="12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b="1" i="1" u="none" strike="noStrike" kern="1200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1" i="1" u="none" strike="noStrike" kern="1200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fr-FR" sz="1200" b="1" i="1" u="none" strike="noStrike" kern="1200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endParaRPr lang="fr-FR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Number of vertical </a:t>
                          </a:r>
                          <a:r>
                            <a:rPr lang="fr-FR" sz="1200" b="1" dirty="0" err="1">
                              <a:solidFill>
                                <a:schemeClr val="tx1"/>
                              </a:solidFill>
                            </a:rPr>
                            <a:t>antennas</a:t>
                          </a:r>
                          <a:r>
                            <a:rPr lang="fr-FR" sz="12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b="1" i="1" u="none" strike="noStrike" kern="1200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1" i="1" u="none" strike="noStrike" kern="1200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fr-FR" sz="1200" b="1" i="1" u="none" strike="noStrike" kern="1200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endParaRPr lang="fr-FR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0508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2-user or multi-user AD MIMO-NOMA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20718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AD-DBF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{2,4,5,6}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4672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au 3">
                <a:extLst>
                  <a:ext uri="{FF2B5EF4-FFF2-40B4-BE49-F238E27FC236}">
                    <a16:creationId xmlns:a16="http://schemas.microsoft.com/office/drawing/2014/main" id="{BF7360C1-30E1-46CD-91A7-4764AA3A0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328240"/>
                  </p:ext>
                </p:extLst>
              </p:nvPr>
            </p:nvGraphicFramePr>
            <p:xfrm>
              <a:off x="99231" y="4810900"/>
              <a:ext cx="4040225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7025">
                      <a:extLst>
                        <a:ext uri="{9D8B030D-6E8A-4147-A177-3AD203B41FA5}">
                          <a16:colId xmlns:a16="http://schemas.microsoft.com/office/drawing/2014/main" val="347718168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897800394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5351140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fr-FR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17"/>
                          <a:stretch>
                            <a:fillRect l="-85259" t="-952" r="-81275" b="-16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17"/>
                          <a:stretch>
                            <a:fillRect l="-232500" t="-952" r="-2000" b="-16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050801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2-user or multi-user AD MIMO-NOMA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20718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AD-DBF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</a:rPr>
                            <a:t>{2,4,5,6}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4672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32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2" grpId="0" animBg="1"/>
      <p:bldP spid="22" grpId="1" animBg="1"/>
      <p:bldP spid="23" grpId="0" animBg="1"/>
      <p:bldP spid="23" grpId="1" animBg="1"/>
      <p:bldP spid="29" grpId="0"/>
      <p:bldP spid="29" grpId="1"/>
      <p:bldP spid="31" grpId="0"/>
      <p:bldP spid="31" grpId="1"/>
      <p:bldP spid="39" grpId="0"/>
      <p:bldP spid="56" grpId="0" animBg="1"/>
      <p:bldP spid="33" grpId="0"/>
      <p:bldP spid="2" grpId="0" animBg="1"/>
      <p:bldP spid="2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4" grpId="0"/>
      <p:bldP spid="4" grpId="1"/>
      <p:bldP spid="41" grpId="0"/>
      <p:bldP spid="41" grpId="1"/>
      <p:bldP spid="43" grpId="0"/>
      <p:bldP spid="43" grpId="1"/>
      <p:bldP spid="55" grpId="0"/>
      <p:bldP spid="55" grpId="1"/>
      <p:bldP spid="57" grpId="0"/>
      <p:bldP spid="59" grpId="0" animBg="1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70CB6174-AAB6-4937-AED6-15F7026B5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621672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80090E0-2BC2-4E7C-AD8C-44FEF549065D}"/>
              </a:ext>
            </a:extLst>
          </p:cNvPr>
          <p:cNvSpPr txBox="1"/>
          <p:nvPr/>
        </p:nvSpPr>
        <p:spPr>
          <a:xfrm flipH="1">
            <a:off x="1066800" y="3429000"/>
            <a:ext cx="9601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25000"/>
            </a:pPr>
            <a:r>
              <a:rPr lang="en-US" sz="1600" b="1" i="1" dirty="0"/>
              <a:t>Work publications: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1400" dirty="0"/>
              <a:t>I. Khaled, C. Langlais, A. El Falou, B. Elhassan, M. JEZEQUEL, "Multiuser </a:t>
            </a:r>
            <a:r>
              <a:rPr lang="fr-FR" sz="1400" dirty="0"/>
              <a:t>Angle-</a:t>
            </a:r>
            <a:r>
              <a:rPr lang="fr-FR" sz="1400" dirty="0" err="1"/>
              <a:t>domain</a:t>
            </a:r>
            <a:r>
              <a:rPr lang="fr-FR" sz="1400" dirty="0"/>
              <a:t> MIMO-NOMA System For </a:t>
            </a:r>
            <a:r>
              <a:rPr lang="fr-FR" sz="1400" dirty="0" err="1"/>
              <a:t>Mmwave</a:t>
            </a:r>
            <a:r>
              <a:rPr lang="fr-FR" sz="1400" dirty="0"/>
              <a:t> Communications", IEEE Access, </a:t>
            </a:r>
            <a:r>
              <a:rPr lang="nl-NL" sz="1400" dirty="0"/>
              <a:t>2021, Vol. 9, P. 129443-129459.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dirty="0"/>
              <a:t>I. Khaled, C. Langlais, A. El </a:t>
            </a:r>
            <a:r>
              <a:rPr lang="fr-FR" sz="1400" dirty="0" err="1"/>
              <a:t>Falou</a:t>
            </a:r>
            <a:r>
              <a:rPr lang="fr-FR" sz="1400" dirty="0"/>
              <a:t>, M. Jezequel, B. ELHASSAN, "Joint </a:t>
            </a:r>
            <a:r>
              <a:rPr lang="en-US" sz="1400" dirty="0"/>
              <a:t>SDMA And Power-domain NOMA System For Multi-user Mmwave Communications", 2020 International Wireless Communications And Mobile Computing (IWCMC). IEEE, 2020.</a:t>
            </a:r>
            <a:endParaRPr lang="nl-NL" sz="1400" dirty="0">
              <a:latin typeface="LMRoman10-Regular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8C1759-3A06-4500-A01D-FECD0B37D90F}"/>
              </a:ext>
            </a:extLst>
          </p:cNvPr>
          <p:cNvSpPr txBox="1"/>
          <p:nvPr/>
        </p:nvSpPr>
        <p:spPr>
          <a:xfrm>
            <a:off x="1066800" y="1524000"/>
            <a:ext cx="952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1600" dirty="0" err="1"/>
              <a:t>Derive</a:t>
            </a:r>
            <a:r>
              <a:rPr lang="fr-FR" sz="1600" dirty="0"/>
              <a:t> </a:t>
            </a:r>
            <a:r>
              <a:rPr lang="fr-FR" sz="1600" dirty="0" err="1"/>
              <a:t>angular-based</a:t>
            </a:r>
            <a:r>
              <a:rPr lang="fr-FR" sz="1600" dirty="0"/>
              <a:t> </a:t>
            </a:r>
            <a:r>
              <a:rPr lang="fr-FR" sz="1600" dirty="0" err="1"/>
              <a:t>metrics</a:t>
            </a:r>
            <a:endParaRPr lang="fr-FR" sz="16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1600" dirty="0"/>
              <a:t>Propose 2-user and multi-user AD MIMO-NOMA </a:t>
            </a:r>
            <a:r>
              <a:rPr lang="fr-FR" sz="1600" dirty="0" err="1"/>
              <a:t>schemes</a:t>
            </a:r>
            <a:endParaRPr lang="fr-FR" sz="16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AD MIMO-NOMA significantly reduce interference and manage massive connectivity without deploying additional antennas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ADI-based user ordering strategy outperforms the existing strategies with limited feedback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ADI-based power allocation allows for efficient SIC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4C9BE2-D90D-4AA4-B45F-52A6DB5D62C2}"/>
              </a:ext>
            </a:extLst>
          </p:cNvPr>
          <p:cNvSpPr txBox="1"/>
          <p:nvPr/>
        </p:nvSpPr>
        <p:spPr>
          <a:xfrm>
            <a:off x="6220" y="689166"/>
            <a:ext cx="8147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+mj-lt"/>
              </a:rPr>
              <a:t>Conclusions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E40673-1273-4E4E-9574-468D78D8C14E}"/>
              </a:ext>
            </a:extLst>
          </p:cNvPr>
          <p:cNvSpPr txBox="1"/>
          <p:nvPr/>
        </p:nvSpPr>
        <p:spPr>
          <a:xfrm>
            <a:off x="-1" y="412167"/>
            <a:ext cx="112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 AD MIMO-NOMA System Description,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ADI-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 Performance 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Metrics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User Clustering, Power Allocation,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Simulation Results,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Conclusions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516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A07435C-FEDD-490E-BA47-BBFD56104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295139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9DC768B-C1BB-4C2E-9CA7-B1B56F824AFF}"/>
              </a:ext>
            </a:extLst>
          </p:cNvPr>
          <p:cNvSpPr txBox="1"/>
          <p:nvPr/>
        </p:nvSpPr>
        <p:spPr>
          <a:xfrm>
            <a:off x="644769" y="2512088"/>
            <a:ext cx="10902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Part III</a:t>
            </a:r>
          </a:p>
          <a:p>
            <a:pPr algn="ctr"/>
            <a:endParaRPr lang="fr-FR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Angle-Domain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Hybrid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Beamforming-based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MmWave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Massive MIMO-NOMA</a:t>
            </a:r>
          </a:p>
        </p:txBody>
      </p:sp>
    </p:spTree>
    <p:extLst>
      <p:ext uri="{BB962C8B-B14F-4D97-AF65-F5344CB8AC3E}">
        <p14:creationId xmlns:p14="http://schemas.microsoft.com/office/powerpoint/2010/main" val="4078779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10744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Introduction</a:t>
            </a:r>
            <a:r>
              <a:rPr lang="en-US" sz="1200" dirty="0"/>
              <a:t>, System Model, Joint 𝛽-based SB-NOMA and TDMA, Joint Angle-Domain SB- and MB-NOMA, Simulation Results, Conclusions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7B15318-FD8B-4324-A170-537DD2DDCABA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Contribution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3D864DD2-1FA2-4D0F-9F54-6FB87769A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904299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_AD_massive_MIMO_NOMA">
            <a:extLst>
              <a:ext uri="{FF2B5EF4-FFF2-40B4-BE49-F238E27FC236}">
                <a16:creationId xmlns:a16="http://schemas.microsoft.com/office/drawing/2014/main" id="{02141749-5B3E-48A7-A6FB-1C9986D28FD2}"/>
              </a:ext>
            </a:extLst>
          </p:cNvPr>
          <p:cNvSpPr txBox="1"/>
          <p:nvPr/>
        </p:nvSpPr>
        <p:spPr>
          <a:xfrm>
            <a:off x="429098" y="1493711"/>
            <a:ext cx="8351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AD massive MIMO-NOMA</a:t>
            </a:r>
          </a:p>
        </p:txBody>
      </p:sp>
      <p:pic>
        <p:nvPicPr>
          <p:cNvPr id="14" name="DBS_3users_NOMA">
            <a:extLst>
              <a:ext uri="{FF2B5EF4-FFF2-40B4-BE49-F238E27FC236}">
                <a16:creationId xmlns:a16="http://schemas.microsoft.com/office/drawing/2014/main" id="{03E551D2-362F-4F84-B3A9-663CF85CF9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6587" y="1780129"/>
            <a:ext cx="6701187" cy="4426778"/>
          </a:xfrm>
          <a:prstGeom prst="rect">
            <a:avLst/>
          </a:prstGeom>
        </p:spPr>
      </p:pic>
      <p:pic>
        <p:nvPicPr>
          <p:cNvPr id="15" name="DBS_3users_NOMA_massiveMIMO">
            <a:extLst>
              <a:ext uri="{FF2B5EF4-FFF2-40B4-BE49-F238E27FC236}">
                <a16:creationId xmlns:a16="http://schemas.microsoft.com/office/drawing/2014/main" id="{056D6088-9F96-4235-98C6-7D8368C3A1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6588" y="1780129"/>
            <a:ext cx="6701187" cy="4426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_AD_MIMO_NOMA">
                <a:extLst>
                  <a:ext uri="{FF2B5EF4-FFF2-40B4-BE49-F238E27FC236}">
                    <a16:creationId xmlns:a16="http://schemas.microsoft.com/office/drawing/2014/main" id="{BDCDBDB2-7A68-4F40-AA39-FF3AF7672144}"/>
                  </a:ext>
                </a:extLst>
              </p:cNvPr>
              <p:cNvSpPr txBox="1"/>
              <p:nvPr/>
            </p:nvSpPr>
            <p:spPr>
              <a:xfrm>
                <a:off x="429099" y="1493711"/>
                <a:ext cx="48287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schemeClr val="tx1"/>
                    </a:solidFill>
                    <a:latin typeface="+mj-lt"/>
                  </a:rPr>
                  <a:t>AD MIMO-NOMA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+mj-lt"/>
                  </a:rPr>
                  <a:t> Single-</a:t>
                </a:r>
                <a:r>
                  <a:rPr lang="fr-FR" dirty="0" err="1">
                    <a:solidFill>
                      <a:schemeClr val="tx1"/>
                    </a:solidFill>
                    <a:latin typeface="+mj-lt"/>
                  </a:rPr>
                  <a:t>beam</a:t>
                </a:r>
                <a:r>
                  <a:rPr lang="fr-FR" dirty="0">
                    <a:solidFill>
                      <a:schemeClr val="tx1"/>
                    </a:solidFill>
                    <a:latin typeface="+mj-lt"/>
                  </a:rPr>
                  <a:t> (SB)-NOMA</a:t>
                </a:r>
              </a:p>
            </p:txBody>
          </p:sp>
        </mc:Choice>
        <mc:Fallback xmlns="">
          <p:sp>
            <p:nvSpPr>
              <p:cNvPr id="16" name="Title_AD_MIMO_NOMA">
                <a:extLst>
                  <a:ext uri="{FF2B5EF4-FFF2-40B4-BE49-F238E27FC236}">
                    <a16:creationId xmlns:a16="http://schemas.microsoft.com/office/drawing/2014/main" id="{BDCDBDB2-7A68-4F40-AA39-FF3AF7672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99" y="1493711"/>
                <a:ext cx="4828702" cy="369332"/>
              </a:xfrm>
              <a:prstGeom prst="rect">
                <a:avLst/>
              </a:prstGeom>
              <a:blipFill>
                <a:blip r:embed="rId10"/>
                <a:stretch>
                  <a:fillRect l="-1009" t="-8197" r="-631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à coins arrondis 24">
            <a:extLst>
              <a:ext uri="{FF2B5EF4-FFF2-40B4-BE49-F238E27FC236}">
                <a16:creationId xmlns:a16="http://schemas.microsoft.com/office/drawing/2014/main" id="{9762E16F-515B-44B6-AE4F-A545DFCFFCDE}"/>
              </a:ext>
            </a:extLst>
          </p:cNvPr>
          <p:cNvSpPr/>
          <p:nvPr/>
        </p:nvSpPr>
        <p:spPr>
          <a:xfrm>
            <a:off x="2204347" y="2447933"/>
            <a:ext cx="2429475" cy="66605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DBF requires as many RF chains as antennas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74B3E3-E1A4-4EA5-86B6-AA5AC2B8237D}"/>
              </a:ext>
            </a:extLst>
          </p:cNvPr>
          <p:cNvSpPr/>
          <p:nvPr/>
        </p:nvSpPr>
        <p:spPr>
          <a:xfrm>
            <a:off x="3863248" y="1584635"/>
            <a:ext cx="6018581" cy="3967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Objective: </a:t>
            </a:r>
            <a:r>
              <a:rPr lang="fr-FR" sz="1600" dirty="0" err="1">
                <a:solidFill>
                  <a:schemeClr val="tx1"/>
                </a:solidFill>
              </a:rPr>
              <a:t>Increase</a:t>
            </a:r>
            <a:r>
              <a:rPr lang="fr-FR" sz="1600" dirty="0">
                <a:solidFill>
                  <a:schemeClr val="tx1"/>
                </a:solidFill>
              </a:rPr>
              <a:t> the BF gain by </a:t>
            </a:r>
            <a:r>
              <a:rPr lang="fr-FR" sz="1600" dirty="0" err="1">
                <a:solidFill>
                  <a:schemeClr val="tx1"/>
                </a:solidFill>
              </a:rPr>
              <a:t>using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hundreds</a:t>
            </a:r>
            <a:r>
              <a:rPr lang="fr-FR" sz="1600" dirty="0">
                <a:solidFill>
                  <a:schemeClr val="tx1"/>
                </a:solidFill>
              </a:rPr>
              <a:t> of </a:t>
            </a:r>
            <a:r>
              <a:rPr lang="fr-FR" sz="1600" dirty="0" err="1">
                <a:solidFill>
                  <a:schemeClr val="tx1"/>
                </a:solidFill>
              </a:rPr>
              <a:t>antennas</a:t>
            </a:r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28" name="issues of HBF-NOMA with LSAAs">
            <a:extLst>
              <a:ext uri="{FF2B5EF4-FFF2-40B4-BE49-F238E27FC236}">
                <a16:creationId xmlns:a16="http://schemas.microsoft.com/office/drawing/2014/main" id="{2171C5C1-8387-41FF-B1ED-9301DFFF3FCF}"/>
              </a:ext>
            </a:extLst>
          </p:cNvPr>
          <p:cNvGrpSpPr/>
          <p:nvPr/>
        </p:nvGrpSpPr>
        <p:grpSpPr>
          <a:xfrm>
            <a:off x="5985400" y="3702196"/>
            <a:ext cx="6018585" cy="1437715"/>
            <a:chOff x="7976302" y="4129649"/>
            <a:chExt cx="3328226" cy="1636030"/>
          </a:xfrm>
        </p:grpSpPr>
        <p:sp>
          <p:nvSpPr>
            <p:cNvPr id="30" name="Rectangle avec coins arrondis du même côté 8">
              <a:extLst>
                <a:ext uri="{FF2B5EF4-FFF2-40B4-BE49-F238E27FC236}">
                  <a16:creationId xmlns:a16="http://schemas.microsoft.com/office/drawing/2014/main" id="{C6E402EE-4958-4145-B6D0-6E54F6F2B5DD}"/>
                </a:ext>
              </a:extLst>
            </p:cNvPr>
            <p:cNvSpPr/>
            <p:nvPr/>
          </p:nvSpPr>
          <p:spPr>
            <a:xfrm>
              <a:off x="7976302" y="4129649"/>
              <a:ext cx="3328224" cy="38627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AD HBF-based massive MIMO-NOMA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C190C2-23CA-42EB-8BAE-2D9980D19298}"/>
                </a:ext>
              </a:extLst>
            </p:cNvPr>
            <p:cNvSpPr/>
            <p:nvPr/>
          </p:nvSpPr>
          <p:spPr>
            <a:xfrm>
              <a:off x="7976304" y="4515926"/>
              <a:ext cx="3328224" cy="1249753"/>
            </a:xfrm>
            <a:prstGeom prst="rect">
              <a:avLst/>
            </a:prstGeom>
            <a:solidFill>
              <a:srgbClr val="F2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Limited RF chains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Narrow beams </a:t>
              </a:r>
              <a:endParaRPr lang="en-US" sz="1600" dirty="0">
                <a:solidFill>
                  <a:schemeClr val="tx1"/>
                </a:solidFill>
                <a:sym typeface="Wingdings" panose="05000000000000000000" pitchFamily="2" charset="2"/>
              </a:endParaRPr>
            </a:p>
            <a:p>
              <a:r>
                <a:rPr lang="en-US" sz="16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Lack in Degrees of Freedom (</a:t>
              </a:r>
              <a:r>
                <a:rPr lang="en-US" sz="16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DoFs</a:t>
              </a:r>
              <a:r>
                <a:rPr lang="en-US" sz="1600" dirty="0">
                  <a:solidFill>
                    <a:schemeClr val="tx1"/>
                  </a:solidFill>
                  <a:sym typeface="Wingdings" panose="05000000000000000000" pitchFamily="2" charset="2"/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7FCAEDA-F882-4733-A29E-DF332BBC0370}"/>
              </a:ext>
            </a:extLst>
          </p:cNvPr>
          <p:cNvSpPr/>
          <p:nvPr/>
        </p:nvSpPr>
        <p:spPr>
          <a:xfrm>
            <a:off x="5980141" y="5336002"/>
            <a:ext cx="6023845" cy="75218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How to </a:t>
            </a:r>
            <a:r>
              <a:rPr lang="fr-FR" sz="1600" dirty="0" err="1">
                <a:solidFill>
                  <a:schemeClr val="tx1"/>
                </a:solidFill>
              </a:rPr>
              <a:t>offer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additional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DoFs</a:t>
            </a:r>
            <a:r>
              <a:rPr lang="fr-FR" sz="1600" dirty="0">
                <a:solidFill>
                  <a:schemeClr val="tx1"/>
                </a:solidFill>
              </a:rPr>
              <a:t> in </a:t>
            </a:r>
            <a:r>
              <a:rPr lang="fr-FR" sz="1600" dirty="0" err="1">
                <a:solidFill>
                  <a:schemeClr val="tx1"/>
                </a:solidFill>
              </a:rPr>
              <a:t>such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systems</a:t>
            </a:r>
            <a:r>
              <a:rPr lang="fr-FR" sz="1600" dirty="0">
                <a:solidFill>
                  <a:schemeClr val="tx1"/>
                </a:solidFill>
              </a:rPr>
              <a:t>??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FB2EE0FB-E625-451A-940F-E49B1FBA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r="8652"/>
          <a:stretch/>
        </p:blipFill>
        <p:spPr bwMode="auto">
          <a:xfrm>
            <a:off x="5415666" y="5355018"/>
            <a:ext cx="410489" cy="4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61EBF144-DECE-4DCF-8332-A7F63546FECE}"/>
              </a:ext>
            </a:extLst>
          </p:cNvPr>
          <p:cNvSpPr/>
          <p:nvPr/>
        </p:nvSpPr>
        <p:spPr>
          <a:xfrm>
            <a:off x="1927525" y="3880632"/>
            <a:ext cx="2092960" cy="187112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45FC78A-7FDE-4692-8429-C836BAA47997}"/>
              </a:ext>
            </a:extLst>
          </p:cNvPr>
          <p:cNvSpPr txBox="1"/>
          <p:nvPr/>
        </p:nvSpPr>
        <p:spPr>
          <a:xfrm>
            <a:off x="1451228" y="5783923"/>
            <a:ext cx="266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Narrow </a:t>
            </a:r>
            <a:r>
              <a:rPr lang="fr-FR" sz="1400" dirty="0" err="1">
                <a:solidFill>
                  <a:srgbClr val="002060"/>
                </a:solidFill>
              </a:rPr>
              <a:t>beams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with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LSAAs</a:t>
            </a:r>
            <a:endParaRPr lang="fr-FR" sz="1400" dirty="0">
              <a:solidFill>
                <a:srgbClr val="002060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6BB635E-67A2-4ED6-BD64-68C4D5923363}"/>
              </a:ext>
            </a:extLst>
          </p:cNvPr>
          <p:cNvGrpSpPr/>
          <p:nvPr/>
        </p:nvGrpSpPr>
        <p:grpSpPr>
          <a:xfrm>
            <a:off x="4606928" y="2233344"/>
            <a:ext cx="3461180" cy="1302125"/>
            <a:chOff x="5379093" y="2299736"/>
            <a:chExt cx="3461180" cy="1302125"/>
          </a:xfrm>
        </p:grpSpPr>
        <p:grpSp>
          <p:nvGrpSpPr>
            <p:cNvPr id="19" name="issues of digital Beamforming with LSAAs">
              <a:extLst>
                <a:ext uri="{FF2B5EF4-FFF2-40B4-BE49-F238E27FC236}">
                  <a16:creationId xmlns:a16="http://schemas.microsoft.com/office/drawing/2014/main" id="{CAF001C9-C269-421A-91A3-F47A02EE1988}"/>
                </a:ext>
              </a:extLst>
            </p:cNvPr>
            <p:cNvGrpSpPr/>
            <p:nvPr/>
          </p:nvGrpSpPr>
          <p:grpSpPr>
            <a:xfrm>
              <a:off x="5880079" y="2299736"/>
              <a:ext cx="2960194" cy="1302125"/>
              <a:chOff x="7987371" y="4374343"/>
              <a:chExt cx="3712149" cy="1302125"/>
            </a:xfrm>
          </p:grpSpPr>
          <p:sp>
            <p:nvSpPr>
              <p:cNvPr id="21" name="Rectangle avec coins arrondis du même côté 8">
                <a:extLst>
                  <a:ext uri="{FF2B5EF4-FFF2-40B4-BE49-F238E27FC236}">
                    <a16:creationId xmlns:a16="http://schemas.microsoft.com/office/drawing/2014/main" id="{DB8466D5-D622-48FA-9DE3-86699755C3E1}"/>
                  </a:ext>
                </a:extLst>
              </p:cNvPr>
              <p:cNvSpPr/>
              <p:nvPr/>
            </p:nvSpPr>
            <p:spPr>
              <a:xfrm>
                <a:off x="7987371" y="4374343"/>
                <a:ext cx="3711792" cy="315009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DBF with massive MIMO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22B751-EDBC-45A1-AB64-00F5E87AEDE8}"/>
                  </a:ext>
                </a:extLst>
              </p:cNvPr>
              <p:cNvSpPr/>
              <p:nvPr/>
            </p:nvSpPr>
            <p:spPr>
              <a:xfrm>
                <a:off x="7987728" y="4689352"/>
                <a:ext cx="3711792" cy="987116"/>
              </a:xfrm>
              <a:prstGeom prst="rect">
                <a:avLst/>
              </a:prstGeom>
              <a:solidFill>
                <a:srgbClr val="F2CE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</a:rPr>
                  <a:t>High complexity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</a:rPr>
                  <a:t>High cost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</a:rPr>
                  <a:t>High power consumption </a:t>
                </a: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Demi-cadre 30">
              <a:extLst>
                <a:ext uri="{FF2B5EF4-FFF2-40B4-BE49-F238E27FC236}">
                  <a16:creationId xmlns:a16="http://schemas.microsoft.com/office/drawing/2014/main" id="{2C45E714-4178-4D79-BA7E-B2337F3E96A2}"/>
                </a:ext>
              </a:extLst>
            </p:cNvPr>
            <p:cNvSpPr/>
            <p:nvPr/>
          </p:nvSpPr>
          <p:spPr>
            <a:xfrm rot="7943476">
              <a:off x="5378818" y="2738002"/>
              <a:ext cx="222692" cy="222142"/>
            </a:xfrm>
            <a:prstGeom prst="halfFram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6F9FC55-7DE0-4DD9-8677-91BE6BF93506}"/>
              </a:ext>
            </a:extLst>
          </p:cNvPr>
          <p:cNvGrpSpPr/>
          <p:nvPr/>
        </p:nvGrpSpPr>
        <p:grpSpPr>
          <a:xfrm>
            <a:off x="8137747" y="2420903"/>
            <a:ext cx="3866241" cy="981067"/>
            <a:chOff x="8580144" y="2447933"/>
            <a:chExt cx="3866241" cy="981067"/>
          </a:xfrm>
        </p:grpSpPr>
        <p:grpSp>
          <p:nvGrpSpPr>
            <p:cNvPr id="23" name="HBF">
              <a:extLst>
                <a:ext uri="{FF2B5EF4-FFF2-40B4-BE49-F238E27FC236}">
                  <a16:creationId xmlns:a16="http://schemas.microsoft.com/office/drawing/2014/main" id="{958473DD-F8DA-4D8F-AA20-D62A90FF4DCC}"/>
                </a:ext>
              </a:extLst>
            </p:cNvPr>
            <p:cNvGrpSpPr/>
            <p:nvPr/>
          </p:nvGrpSpPr>
          <p:grpSpPr>
            <a:xfrm>
              <a:off x="8944018" y="2447933"/>
              <a:ext cx="3502367" cy="981067"/>
              <a:chOff x="4893258" y="4099966"/>
              <a:chExt cx="3264214" cy="106472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0C9CAE-8B3E-41CA-B0F3-59FD53577DD6}"/>
                  </a:ext>
                </a:extLst>
              </p:cNvPr>
              <p:cNvSpPr/>
              <p:nvPr/>
            </p:nvSpPr>
            <p:spPr>
              <a:xfrm>
                <a:off x="4893259" y="4400762"/>
                <a:ext cx="3264213" cy="76392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Trade-off performance, complexity, cost, and power consumption</a:t>
                </a:r>
              </a:p>
            </p:txBody>
          </p:sp>
          <p:sp>
            <p:nvSpPr>
              <p:cNvPr id="25" name="Rectangle avec coins arrondis du même côté 10">
                <a:extLst>
                  <a:ext uri="{FF2B5EF4-FFF2-40B4-BE49-F238E27FC236}">
                    <a16:creationId xmlns:a16="http://schemas.microsoft.com/office/drawing/2014/main" id="{F868B734-ACE0-43EE-9D46-2A406BF7DF40}"/>
                  </a:ext>
                </a:extLst>
              </p:cNvPr>
              <p:cNvSpPr/>
              <p:nvPr/>
            </p:nvSpPr>
            <p:spPr>
              <a:xfrm>
                <a:off x="4893258" y="4099966"/>
                <a:ext cx="3264211" cy="341869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Hybrid beamforming (HBF)</a:t>
                </a:r>
              </a:p>
            </p:txBody>
          </p:sp>
        </p:grpSp>
        <p:sp>
          <p:nvSpPr>
            <p:cNvPr id="32" name="Demi-cadre 31">
              <a:extLst>
                <a:ext uri="{FF2B5EF4-FFF2-40B4-BE49-F238E27FC236}">
                  <a16:creationId xmlns:a16="http://schemas.microsoft.com/office/drawing/2014/main" id="{73C9ADCC-7D4B-4C19-A036-318584824537}"/>
                </a:ext>
              </a:extLst>
            </p:cNvPr>
            <p:cNvSpPr/>
            <p:nvPr/>
          </p:nvSpPr>
          <p:spPr>
            <a:xfrm rot="7943476">
              <a:off x="8579869" y="2859037"/>
              <a:ext cx="222692" cy="222142"/>
            </a:xfrm>
            <a:prstGeom prst="halfFram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3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26" grpId="0" animBg="1"/>
      <p:bldP spid="40" grpId="0" animBg="1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11353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Introduction</a:t>
            </a:r>
            <a:r>
              <a:rPr lang="en-US" sz="1200" dirty="0">
                <a:latin typeface="+mj-lt"/>
              </a:rPr>
              <a:t>, System Model, </a:t>
            </a:r>
            <a:r>
              <a:rPr lang="en-US" sz="1200" i="0" u="none" strike="noStrike" baseline="0" dirty="0">
                <a:latin typeface="+mj-lt"/>
              </a:rPr>
              <a:t>Joint 𝛽-based SB-NOMA and TDMA</a:t>
            </a:r>
            <a:r>
              <a:rPr lang="en-US" sz="1200" dirty="0">
                <a:latin typeface="+mj-lt"/>
              </a:rPr>
              <a:t>, </a:t>
            </a:r>
            <a:r>
              <a:rPr lang="en-US" sz="1200" i="0" u="none" strike="noStrike" baseline="0" dirty="0">
                <a:latin typeface="+mj-lt"/>
              </a:rPr>
              <a:t>Joint Angle-Domain SB- and MB-NOMA, </a:t>
            </a:r>
            <a:r>
              <a:rPr lang="en-US" sz="1200" dirty="0">
                <a:latin typeface="+mj-lt"/>
              </a:rPr>
              <a:t>Simulation Results, Conclusions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7B15318-FD8B-4324-A170-537DD2DDCABA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State-of-Art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3D864DD2-1FA2-4D0F-9F54-6FB87769A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508072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Rectangle avec coins arrondis du même côté 8">
            <a:extLst>
              <a:ext uri="{FF2B5EF4-FFF2-40B4-BE49-F238E27FC236}">
                <a16:creationId xmlns:a16="http://schemas.microsoft.com/office/drawing/2014/main" id="{D2983FC2-C8DC-458B-9099-6672566A15E2}"/>
              </a:ext>
            </a:extLst>
          </p:cNvPr>
          <p:cNvSpPr/>
          <p:nvPr/>
        </p:nvSpPr>
        <p:spPr>
          <a:xfrm>
            <a:off x="116481" y="1412884"/>
            <a:ext cx="6543932" cy="388500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AD HBF-based massive MIMO-NOMA in the Literature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E46F19-62CD-4FCD-BEAE-AA34098D8059}"/>
              </a:ext>
            </a:extLst>
          </p:cNvPr>
          <p:cNvSpPr/>
          <p:nvPr/>
        </p:nvSpPr>
        <p:spPr>
          <a:xfrm>
            <a:off x="116481" y="1776822"/>
            <a:ext cx="6543932" cy="4090578"/>
          </a:xfrm>
          <a:prstGeom prst="rect">
            <a:avLst/>
          </a:prstGeom>
          <a:solidFill>
            <a:srgbClr val="C0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  <a:p>
            <a:pPr marL="857250" lvl="1" indent="-400050">
              <a:buSzPct val="80000"/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92A3E8-7601-438D-928B-20699D28A649}"/>
              </a:ext>
            </a:extLst>
          </p:cNvPr>
          <p:cNvSpPr/>
          <p:nvPr/>
        </p:nvSpPr>
        <p:spPr>
          <a:xfrm>
            <a:off x="6744307" y="3429000"/>
            <a:ext cx="5301981" cy="2438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Next UP: 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AD HBF-</a:t>
            </a:r>
            <a:r>
              <a:rPr lang="fr-FR" b="1" dirty="0" err="1">
                <a:solidFill>
                  <a:schemeClr val="tx1"/>
                </a:solidFill>
                <a:latin typeface="+mj-lt"/>
              </a:rPr>
              <a:t>based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 massive MIMO-NOMA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Our proposed schemes 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Can be applied with both ULA and URA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Require only ADI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6AFB16B-DDFD-449D-AE19-1A623765FCC6}"/>
              </a:ext>
            </a:extLst>
          </p:cNvPr>
          <p:cNvGrpSpPr/>
          <p:nvPr/>
        </p:nvGrpSpPr>
        <p:grpSpPr>
          <a:xfrm>
            <a:off x="6743773" y="1412883"/>
            <a:ext cx="5302515" cy="1847317"/>
            <a:chOff x="1048484" y="4498848"/>
            <a:chExt cx="3066312" cy="1362202"/>
          </a:xfrm>
        </p:grpSpPr>
        <p:sp>
          <p:nvSpPr>
            <p:cNvPr id="36" name="Rectangle avec coins arrondis du même côté 22">
              <a:extLst>
                <a:ext uri="{FF2B5EF4-FFF2-40B4-BE49-F238E27FC236}">
                  <a16:creationId xmlns:a16="http://schemas.microsoft.com/office/drawing/2014/main" id="{11AC2E42-AC18-4340-8EF2-E529EA7AA0EB}"/>
                </a:ext>
              </a:extLst>
            </p:cNvPr>
            <p:cNvSpPr/>
            <p:nvPr/>
          </p:nvSpPr>
          <p:spPr>
            <a:xfrm>
              <a:off x="1048485" y="4498848"/>
              <a:ext cx="3066311" cy="268367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>
                  <a:solidFill>
                    <a:schemeClr val="bg1"/>
                  </a:solidFill>
                  <a:latin typeface="+mj-lt"/>
                </a:rPr>
                <a:t>Limitations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0875A2-89CE-40D8-A8A4-A969B878BBC2}"/>
                </a:ext>
              </a:extLst>
            </p:cNvPr>
            <p:cNvSpPr/>
            <p:nvPr/>
          </p:nvSpPr>
          <p:spPr>
            <a:xfrm>
              <a:off x="1048484" y="4767215"/>
              <a:ext cx="3066312" cy="1093835"/>
            </a:xfrm>
            <a:prstGeom prst="rect">
              <a:avLst/>
            </a:prstGeom>
            <a:solidFill>
              <a:srgbClr val="F2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00050" indent="-4000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[1] and [2] apply only with ULA</a:t>
              </a:r>
            </a:p>
            <a:p>
              <a:pPr marL="400050" indent="-4000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[2] utilizes FCSI to design resource allocation techniques</a:t>
              </a: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1415784C-7934-42DC-804F-31C21E227CE0}"/>
              </a:ext>
            </a:extLst>
          </p:cNvPr>
          <p:cNvSpPr txBox="1"/>
          <p:nvPr/>
        </p:nvSpPr>
        <p:spPr>
          <a:xfrm>
            <a:off x="89473" y="6008137"/>
            <a:ext cx="1149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200" b="0" i="0" u="none" strike="noStrike" baseline="0" dirty="0"/>
              <a:t>[1]  X. Hu, et al “Angle-</a:t>
            </a:r>
            <a:r>
              <a:rPr lang="fr-FR" sz="1200" b="0" i="0" u="none" strike="noStrike" baseline="0" dirty="0" err="1"/>
              <a:t>domain</a:t>
            </a:r>
            <a:r>
              <a:rPr lang="fr-FR" sz="1200" b="0" i="0" u="none" strike="noStrike" baseline="0" dirty="0"/>
              <a:t> </a:t>
            </a:r>
            <a:r>
              <a:rPr lang="fr-FR" sz="1200" b="0" i="0" u="none" strike="noStrike" baseline="0" dirty="0" err="1"/>
              <a:t>mmWave</a:t>
            </a:r>
            <a:r>
              <a:rPr lang="fr-FR" sz="1200" b="0" i="0" u="none" strike="noStrike" baseline="0" dirty="0"/>
              <a:t> </a:t>
            </a:r>
            <a:r>
              <a:rPr lang="en-US" sz="1200" b="0" i="0" u="none" strike="noStrike" baseline="0" dirty="0"/>
              <a:t>MIMO NOMA systems: analysis and design,” in </a:t>
            </a:r>
            <a:r>
              <a:rPr lang="en-US" sz="1200" b="0" i="1" u="none" strike="noStrike" baseline="0" dirty="0"/>
              <a:t>Proc. IEEE ICC</a:t>
            </a:r>
            <a:r>
              <a:rPr lang="en-US" sz="1200" b="0" i="0" u="none" strike="noStrike" baseline="0" dirty="0"/>
              <a:t>, </a:t>
            </a:r>
            <a:r>
              <a:rPr lang="fr-FR" sz="1200" b="0" i="0" u="none" strike="noStrike" baseline="0" dirty="0"/>
              <a:t>2019.</a:t>
            </a:r>
          </a:p>
          <a:p>
            <a:pPr algn="l"/>
            <a:r>
              <a:rPr lang="fr-FR" sz="1200" b="0" i="0" u="none" strike="noStrike" baseline="0" dirty="0"/>
              <a:t>[2] Z. Wei, et al “Multi-</a:t>
            </a:r>
            <a:r>
              <a:rPr lang="fr-FR" sz="1200" b="0" i="0" u="none" strike="noStrike" baseline="0" dirty="0" err="1"/>
              <a:t>beam</a:t>
            </a:r>
            <a:r>
              <a:rPr lang="fr-FR" sz="1200" b="0" i="0" u="none" strike="noStrike" baseline="0" dirty="0"/>
              <a:t> NOMA for </a:t>
            </a:r>
            <a:r>
              <a:rPr lang="fr-FR" sz="1200" b="0" i="0" u="none" strike="noStrike" baseline="0" dirty="0" err="1"/>
              <a:t>hybrid</a:t>
            </a:r>
            <a:r>
              <a:rPr lang="fr-FR" sz="1200" b="0" i="0" u="none" strike="noStrike" baseline="0" dirty="0"/>
              <a:t> </a:t>
            </a:r>
            <a:r>
              <a:rPr lang="fr-FR" sz="1200" b="0" i="0" u="none" strike="noStrike" baseline="0" dirty="0" err="1"/>
              <a:t>mmWave</a:t>
            </a:r>
            <a:r>
              <a:rPr lang="fr-FR" sz="1200" b="0" i="0" u="none" strike="noStrike" baseline="0" dirty="0"/>
              <a:t> </a:t>
            </a:r>
            <a:r>
              <a:rPr lang="fr-FR" sz="1200" b="0" i="0" u="none" strike="noStrike" baseline="0" dirty="0" err="1"/>
              <a:t>systems</a:t>
            </a:r>
            <a:r>
              <a:rPr lang="fr-FR" sz="1200" b="0" i="0" u="none" strike="noStrike" baseline="0" dirty="0"/>
              <a:t>,” </a:t>
            </a:r>
            <a:r>
              <a:rPr lang="fr-FR" sz="1200" b="0" i="1" u="none" strike="noStrike" baseline="0" dirty="0"/>
              <a:t>IEEE Trans. Commun.</a:t>
            </a:r>
            <a:r>
              <a:rPr lang="fr-FR" sz="1200" b="0" i="0" u="none" strike="noStrike" baseline="0" dirty="0"/>
              <a:t>, 2018.</a:t>
            </a:r>
            <a:endParaRPr lang="fr-FR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BEA609-3324-400E-9AF5-753BB6334941}"/>
              </a:ext>
            </a:extLst>
          </p:cNvPr>
          <p:cNvSpPr/>
          <p:nvPr/>
        </p:nvSpPr>
        <p:spPr>
          <a:xfrm>
            <a:off x="199728" y="2226912"/>
            <a:ext cx="6380480" cy="998388"/>
          </a:xfrm>
          <a:prstGeom prst="rect">
            <a:avLst/>
          </a:prstGeom>
          <a:noFill/>
          <a:ln w="12700">
            <a:solidFill>
              <a:srgbClr val="0C0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Exploits the Time Division Multiple Access (</a:t>
            </a:r>
            <a:r>
              <a:rPr lang="en-US" sz="1600" b="1" dirty="0">
                <a:solidFill>
                  <a:schemeClr val="tx1"/>
                </a:solidFill>
              </a:rPr>
              <a:t>TDMA</a:t>
            </a:r>
            <a:r>
              <a:rPr lang="en-US" sz="1600" dirty="0">
                <a:solidFill>
                  <a:schemeClr val="tx1"/>
                </a:solidFill>
              </a:rPr>
              <a:t>) technique. </a:t>
            </a:r>
          </a:p>
          <a:p>
            <a:pPr marL="285750" lvl="1" indent="-285750"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Proposes a </a:t>
            </a:r>
            <a:r>
              <a:rPr lang="en-US" sz="1600" b="1" dirty="0">
                <a:solidFill>
                  <a:schemeClr val="tx1"/>
                </a:solidFill>
              </a:rPr>
              <a:t>group clustering algorithm in time domain</a:t>
            </a:r>
            <a:r>
              <a:rPr lang="en-US" sz="1600" dirty="0">
                <a:solidFill>
                  <a:schemeClr val="tx1"/>
                </a:solidFill>
              </a:rPr>
              <a:t> using the angular distance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0D0C9-1660-4BD0-9036-AA3B1E2E2C19}"/>
              </a:ext>
            </a:extLst>
          </p:cNvPr>
          <p:cNvSpPr/>
          <p:nvPr/>
        </p:nvSpPr>
        <p:spPr>
          <a:xfrm>
            <a:off x="198207" y="4255786"/>
            <a:ext cx="6380480" cy="1296045"/>
          </a:xfrm>
          <a:prstGeom prst="rect">
            <a:avLst/>
          </a:prstGeom>
          <a:noFill/>
          <a:ln w="12700">
            <a:solidFill>
              <a:srgbClr val="0C0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4000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Designs a </a:t>
            </a:r>
            <a:r>
              <a:rPr lang="en-US" sz="1600" b="1" dirty="0">
                <a:solidFill>
                  <a:schemeClr val="tx1"/>
                </a:solidFill>
              </a:rPr>
              <a:t>multi-beam (MB) NOMA framework </a:t>
            </a:r>
            <a:r>
              <a:rPr lang="en-US" sz="1600" dirty="0">
                <a:solidFill>
                  <a:schemeClr val="tx1"/>
                </a:solidFill>
              </a:rPr>
              <a:t>to serve users with arbitrary angles using NOMA. </a:t>
            </a:r>
          </a:p>
          <a:p>
            <a:pPr marL="0" lvl="1" indent="-400050"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Proposes a </a:t>
            </a:r>
            <a:r>
              <a:rPr lang="en-US" sz="1600" b="1" dirty="0">
                <a:solidFill>
                  <a:schemeClr val="tx1"/>
                </a:solidFill>
              </a:rPr>
              <a:t>beam splitting technique </a:t>
            </a:r>
            <a:r>
              <a:rPr lang="en-US" sz="1600" dirty="0">
                <a:solidFill>
                  <a:schemeClr val="tx1"/>
                </a:solidFill>
              </a:rPr>
              <a:t>to generate multiple beams at the same RF chains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AEFEF8-13BB-4073-8E3A-E0BEADDFEC78}"/>
              </a:ext>
            </a:extLst>
          </p:cNvPr>
          <p:cNvSpPr txBox="1"/>
          <p:nvPr/>
        </p:nvSpPr>
        <p:spPr>
          <a:xfrm>
            <a:off x="89473" y="1907510"/>
            <a:ext cx="6621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Angle-</a:t>
            </a:r>
            <a:r>
              <a:rPr lang="fr-FR" sz="1600" dirty="0" err="1"/>
              <a:t>domain</a:t>
            </a:r>
            <a:r>
              <a:rPr lang="fr-FR" sz="1600" dirty="0"/>
              <a:t> </a:t>
            </a:r>
            <a:r>
              <a:rPr lang="fr-FR" sz="1600" dirty="0" err="1"/>
              <a:t>mmWave</a:t>
            </a:r>
            <a:r>
              <a:rPr lang="fr-FR" sz="1600" dirty="0"/>
              <a:t> </a:t>
            </a:r>
            <a:r>
              <a:rPr lang="en-US" sz="1600" dirty="0"/>
              <a:t>MIMO NOMA systems: analysis and design </a:t>
            </a:r>
            <a:r>
              <a:rPr lang="en-US" sz="1600" dirty="0">
                <a:solidFill>
                  <a:schemeClr val="tx1"/>
                </a:solidFill>
              </a:rPr>
              <a:t>[1]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13BEF25-D10B-49EC-8167-42F3137FF56C}"/>
              </a:ext>
            </a:extLst>
          </p:cNvPr>
          <p:cNvSpPr txBox="1"/>
          <p:nvPr/>
        </p:nvSpPr>
        <p:spPr>
          <a:xfrm>
            <a:off x="116481" y="3260201"/>
            <a:ext cx="6543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The use of TDMA with NOMA imposes more signal processing and synchronization complexity.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612AA0A-9ABD-4B36-AD04-D6E9A80C23A0}"/>
              </a:ext>
            </a:extLst>
          </p:cNvPr>
          <p:cNvSpPr txBox="1"/>
          <p:nvPr/>
        </p:nvSpPr>
        <p:spPr>
          <a:xfrm>
            <a:off x="198207" y="3906301"/>
            <a:ext cx="61345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none" strike="noStrike" baseline="0" dirty="0"/>
              <a:t>Multi-</a:t>
            </a:r>
            <a:r>
              <a:rPr lang="fr-FR" sz="1600" b="0" i="0" u="none" strike="noStrike" baseline="0" dirty="0" err="1"/>
              <a:t>beam</a:t>
            </a:r>
            <a:r>
              <a:rPr lang="fr-FR" sz="1600" b="0" i="0" u="none" strike="noStrike" baseline="0" dirty="0"/>
              <a:t> NOMA for </a:t>
            </a:r>
            <a:r>
              <a:rPr lang="fr-FR" sz="1600" b="0" i="0" u="none" strike="noStrike" baseline="0" dirty="0" err="1"/>
              <a:t>hybrid</a:t>
            </a:r>
            <a:r>
              <a:rPr lang="fr-FR" sz="1600" b="0" i="0" u="none" strike="noStrike" baseline="0" dirty="0"/>
              <a:t> </a:t>
            </a:r>
            <a:r>
              <a:rPr lang="fr-FR" sz="1600" b="0" i="0" u="none" strike="noStrike" baseline="0" dirty="0" err="1"/>
              <a:t>mmWave</a:t>
            </a:r>
            <a:r>
              <a:rPr lang="fr-FR" sz="1600" b="0" i="0" u="none" strike="noStrike" baseline="0" dirty="0"/>
              <a:t> </a:t>
            </a:r>
            <a:r>
              <a:rPr lang="fr-FR" sz="1600" b="0" i="0" u="none" strike="noStrike" baseline="0" dirty="0" err="1"/>
              <a:t>systems</a:t>
            </a:r>
            <a:r>
              <a:rPr lang="fr-FR" sz="1600" b="0" i="0" u="none" strike="noStrike" baseline="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[2] </a:t>
            </a:r>
          </a:p>
        </p:txBody>
      </p:sp>
    </p:spTree>
    <p:extLst>
      <p:ext uri="{BB962C8B-B14F-4D97-AF65-F5344CB8AC3E}">
        <p14:creationId xmlns:p14="http://schemas.microsoft.com/office/powerpoint/2010/main" val="25263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" grpId="0" animBg="1"/>
      <p:bldP spid="14" grpId="0" animBg="1"/>
      <p:bldP spid="14" grpId="1" animBg="1"/>
      <p:bldP spid="16" grpId="0"/>
      <p:bldP spid="20" grpId="0"/>
      <p:bldP spid="20" grpId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1150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Introduction, </a:t>
            </a:r>
            <a:r>
              <a:rPr lang="en-US" sz="1200" b="1" dirty="0">
                <a:latin typeface="+mj-lt"/>
              </a:rPr>
              <a:t>System Model</a:t>
            </a:r>
            <a:r>
              <a:rPr lang="en-US" sz="1200" dirty="0">
                <a:latin typeface="+mj-lt"/>
              </a:rPr>
              <a:t>, </a:t>
            </a:r>
            <a:r>
              <a:rPr lang="en-US" sz="1200" i="0" u="none" strike="noStrike" baseline="0" dirty="0">
                <a:latin typeface="+mj-lt"/>
              </a:rPr>
              <a:t>Joint 𝛽-based SB-NOMA and TDMA</a:t>
            </a:r>
            <a:r>
              <a:rPr lang="en-US" sz="1200" dirty="0">
                <a:latin typeface="+mj-lt"/>
              </a:rPr>
              <a:t>, </a:t>
            </a:r>
            <a:r>
              <a:rPr lang="en-US" sz="1200" i="0" u="none" strike="noStrike" baseline="0" dirty="0">
                <a:latin typeface="+mj-lt"/>
              </a:rPr>
              <a:t>Joint Angle-Domain SB- and MB-NOMA, </a:t>
            </a:r>
            <a:r>
              <a:rPr lang="en-US" sz="1200" dirty="0">
                <a:latin typeface="+mj-lt"/>
              </a:rPr>
              <a:t>Simulation Results, Conclusions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7B15318-FD8B-4324-A170-537DD2DDCABA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System Model and </a:t>
            </a:r>
            <a:r>
              <a:rPr lang="fr-FR" dirty="0" err="1">
                <a:latin typeface="+mj-lt"/>
              </a:rPr>
              <a:t>Problem</a:t>
            </a:r>
            <a:r>
              <a:rPr lang="fr-FR" dirty="0">
                <a:latin typeface="+mj-lt"/>
              </a:rPr>
              <a:t> Formulation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3D864DD2-1FA2-4D0F-9F54-6FB87769A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35235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0D8E27CE-C2C5-4420-A5A7-49D0FC7F1A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909" y="1660529"/>
            <a:ext cx="6210091" cy="3111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D125565-CC2C-4F58-8671-151F00CDE046}"/>
                  </a:ext>
                </a:extLst>
              </p:cNvPr>
              <p:cNvSpPr txBox="1"/>
              <p:nvPr/>
            </p:nvSpPr>
            <p:spPr>
              <a:xfrm flipH="1">
                <a:off x="364327" y="1335585"/>
                <a:ext cx="568042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1600" b="1" u="sng" dirty="0">
                    <a:latin typeface="+mj-lt"/>
                  </a:rPr>
                  <a:t>AD HBF-based massive MIMO-NOMA: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</a:rPr>
                  <a:t>A BS with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antennas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RF chains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users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</a:rPr>
                  <a:t>HBF with fully connected structure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</a:rPr>
                  <a:t>Pure analog precoder, i.e.,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fr-FR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/>
                    </a:solidFill>
                  </a:rPr>
                  <a:t>The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K</a:t>
                </a:r>
                <a:r>
                  <a:rPr lang="fr-FR" sz="1600" dirty="0">
                    <a:solidFill>
                      <a:schemeClr val="tx1"/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users</a:t>
                </a:r>
                <a:r>
                  <a:rPr lang="fr-FR" sz="1600" dirty="0">
                    <a:solidFill>
                      <a:schemeClr val="tx1"/>
                    </a:solidFill>
                  </a:rPr>
                  <a:t> are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clustered</a:t>
                </a:r>
                <a:r>
                  <a:rPr lang="fr-FR" sz="1600" dirty="0">
                    <a:solidFill>
                      <a:schemeClr val="tx1"/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</a:rPr>
                  <a:t>within</a:t>
                </a:r>
                <a:r>
                  <a:rPr lang="fr-FR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SU groups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SB-NOMA groups</a:t>
                </a:r>
              </a:p>
              <a:p>
                <a:pPr marL="742950" lvl="1" indent="-285750">
                  <a:buSzPct val="75000"/>
                  <a:buFont typeface="Wingdings" panose="05000000000000000000" pitchFamily="2" charset="2"/>
                  <a:buChar char="q"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00000"/>
                </a:pPr>
                <a:r>
                  <a:rPr lang="en-US" sz="1600" b="1" u="sng" dirty="0">
                    <a:solidFill>
                      <a:schemeClr val="tx1"/>
                    </a:solidFill>
                    <a:latin typeface="+mj-lt"/>
                  </a:rPr>
                  <a:t>Problem Formulation:</a:t>
                </a:r>
                <a:endParaRPr lang="en-US" sz="1600" b="1" u="sng" dirty="0">
                  <a:solidFill>
                    <a:srgbClr val="FF0000"/>
                  </a:solidFill>
                  <a:latin typeface="+mj-lt"/>
                </a:endParaRP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fr-FR" sz="1600" b="0" dirty="0" err="1">
                    <a:solidFill>
                      <a:srgbClr val="FF0000"/>
                    </a:solidFill>
                  </a:rPr>
                  <a:t>Overloaded</a:t>
                </a:r>
                <a:r>
                  <a:rPr lang="fr-FR" sz="1600" b="0" dirty="0">
                    <a:solidFill>
                      <a:srgbClr val="FF0000"/>
                    </a:solidFill>
                  </a:rPr>
                  <a:t> scenario: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</m:sub>
                    </m:sSub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𝑆𝐵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</a:t>
                </a:r>
                <a:r>
                  <a:rPr lang="en-US" sz="1600" dirty="0">
                    <a:solidFill>
                      <a:schemeClr val="tx1"/>
                    </a:solidFill>
                  </a:rPr>
                  <a:t>he spatial and power domains are not sufficient to serve all users </a:t>
                </a:r>
              </a:p>
              <a:p>
                <a:pPr marL="540000" lvl="1" indent="-285750"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00B050"/>
                    </a:solidFill>
                  </a:rPr>
                  <a:t>Need to leverage new degrees of freedom!!!</a:t>
                </a:r>
              </a:p>
              <a:p>
                <a:pPr marL="540000" lvl="1" indent="-285750">
                  <a:buSzPct val="75000"/>
                  <a:buFont typeface="Wingdings" panose="05000000000000000000" pitchFamily="2" charset="2"/>
                  <a:buChar char="q"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00000"/>
                </a:pPr>
                <a:r>
                  <a:rPr lang="en-US" sz="1600" b="1" u="sng" dirty="0">
                    <a:solidFill>
                      <a:schemeClr val="tx1"/>
                    </a:solidFill>
                    <a:latin typeface="+mj-lt"/>
                  </a:rPr>
                  <a:t>Proposed schemes: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</a:rPr>
                  <a:t>Joint SB-NOMA and TDMA scheme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</a:rPr>
                  <a:t>Joint SB and MB-NOMA schemes</a:t>
                </a:r>
              </a:p>
              <a:p>
                <a:pPr marL="1200150" lvl="2" indent="-285750">
                  <a:buSzPct val="75000"/>
                  <a:buFont typeface="Wingdings" panose="05000000000000000000" pitchFamily="2" charset="2"/>
                  <a:buChar char="q"/>
                </a:pPr>
                <a:endParaRPr lang="en-US" sz="16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D125565-CC2C-4F58-8671-151F00CDE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4327" y="1335585"/>
                <a:ext cx="5680426" cy="4524315"/>
              </a:xfrm>
              <a:prstGeom prst="rect">
                <a:avLst/>
              </a:prstGeom>
              <a:blipFill>
                <a:blip r:embed="rId9"/>
                <a:stretch>
                  <a:fillRect l="-644" t="-4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BA3B8CF-1CAF-44D8-B458-5DF1C9528C91}"/>
              </a:ext>
            </a:extLst>
          </p:cNvPr>
          <p:cNvSpPr/>
          <p:nvPr/>
        </p:nvSpPr>
        <p:spPr>
          <a:xfrm>
            <a:off x="6322141" y="1936955"/>
            <a:ext cx="757084" cy="262521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537A3-B1F3-45EC-8755-222D50DE12A8}"/>
              </a:ext>
            </a:extLst>
          </p:cNvPr>
          <p:cNvSpPr/>
          <p:nvPr/>
        </p:nvSpPr>
        <p:spPr>
          <a:xfrm>
            <a:off x="7182463" y="1660529"/>
            <a:ext cx="1322439" cy="311113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6DB1997-A2B6-4250-A4AD-D5D1B7753CCF}"/>
                  </a:ext>
                </a:extLst>
              </p:cNvPr>
              <p:cNvSpPr txBox="1"/>
              <p:nvPr/>
            </p:nvSpPr>
            <p:spPr>
              <a:xfrm>
                <a:off x="6450703" y="5048088"/>
                <a:ext cx="2054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7030A0"/>
                    </a:solidFill>
                  </a:rPr>
                  <a:t>HBF matrix: </a:t>
                </a:r>
                <a14:m>
                  <m:oMath xmlns:m="http://schemas.openxmlformats.org/officeDocument/2006/math">
                    <m:r>
                      <a:rPr lang="fr-FR" sz="1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fr-FR" sz="1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𝐃𝐖</m:t>
                    </m:r>
                  </m:oMath>
                </a14:m>
                <a:endParaRPr lang="fr-FR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6DB1997-A2B6-4250-A4AD-D5D1B775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703" y="5048088"/>
                <a:ext cx="2054200" cy="338554"/>
              </a:xfrm>
              <a:prstGeom prst="rect">
                <a:avLst/>
              </a:prstGeom>
              <a:blipFill>
                <a:blip r:embed="rId10"/>
                <a:stretch>
                  <a:fillRect l="-1484" t="-5357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lipse 18">
            <a:extLst>
              <a:ext uri="{FF2B5EF4-FFF2-40B4-BE49-F238E27FC236}">
                <a16:creationId xmlns:a16="http://schemas.microsoft.com/office/drawing/2014/main" id="{A70AB4D4-3D63-4F80-9759-FE76EC5E2FD0}"/>
              </a:ext>
            </a:extLst>
          </p:cNvPr>
          <p:cNvSpPr/>
          <p:nvPr/>
        </p:nvSpPr>
        <p:spPr>
          <a:xfrm>
            <a:off x="7182464" y="1936955"/>
            <a:ext cx="1322438" cy="113281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DF624E-96FB-41F9-95EF-88E9185C4942}"/>
              </a:ext>
            </a:extLst>
          </p:cNvPr>
          <p:cNvSpPr/>
          <p:nvPr/>
        </p:nvSpPr>
        <p:spPr>
          <a:xfrm>
            <a:off x="3925527" y="2452553"/>
            <a:ext cx="144780" cy="17125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1063E52-CACB-41EA-A7FC-ABDD1BFE2C66}"/>
              </a:ext>
            </a:extLst>
          </p:cNvPr>
          <p:cNvSpPr txBox="1"/>
          <p:nvPr/>
        </p:nvSpPr>
        <p:spPr>
          <a:xfrm>
            <a:off x="4049579" y="2362200"/>
            <a:ext cx="15263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rgbClr val="7030A0"/>
                </a:solidFill>
              </a:rPr>
              <a:t>Number</a:t>
            </a:r>
            <a:r>
              <a:rPr lang="fr-FR" sz="1100" dirty="0">
                <a:solidFill>
                  <a:srgbClr val="7030A0"/>
                </a:solidFill>
              </a:rPr>
              <a:t> of total groups</a:t>
            </a:r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0FA30C31-38C4-47EA-9969-9E9F712CEF11}"/>
              </a:ext>
            </a:extLst>
          </p:cNvPr>
          <p:cNvSpPr/>
          <p:nvPr/>
        </p:nvSpPr>
        <p:spPr>
          <a:xfrm rot="5400000">
            <a:off x="7328247" y="3780977"/>
            <a:ext cx="202506" cy="2331719"/>
          </a:xfrm>
          <a:prstGeom prst="rightBrace">
            <a:avLst>
              <a:gd name="adj1" fmla="val 119337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8D0B1B0-39F7-431B-8AEB-ABFC56F8FF4A}"/>
                  </a:ext>
                </a:extLst>
              </p:cNvPr>
              <p:cNvSpPr txBox="1"/>
              <p:nvPr/>
            </p:nvSpPr>
            <p:spPr>
              <a:xfrm>
                <a:off x="7588412" y="4476251"/>
                <a:ext cx="5105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fr-FR" sz="1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8D0B1B0-39F7-431B-8AEB-ABFC56F8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412" y="4476251"/>
                <a:ext cx="51054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F91ED2C7-9400-45A0-A23D-DD7DF7CF4DA2}"/>
              </a:ext>
            </a:extLst>
          </p:cNvPr>
          <p:cNvSpPr txBox="1"/>
          <p:nvPr/>
        </p:nvSpPr>
        <p:spPr>
          <a:xfrm>
            <a:off x="6296741" y="5435258"/>
            <a:ext cx="6131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</a:t>
            </a:r>
            <a:r>
              <a:rPr lang="fr-FR" sz="1400" b="0" i="0" u="none" strike="noStrike" baseline="0" dirty="0"/>
              <a:t>: HBF-</a:t>
            </a:r>
            <a:r>
              <a:rPr lang="fr-FR" sz="1400" b="0" i="0" u="none" strike="noStrike" baseline="0" dirty="0" err="1"/>
              <a:t>based</a:t>
            </a:r>
            <a:r>
              <a:rPr lang="fr-FR" sz="1400" b="0" i="0" u="none" strike="noStrike" baseline="0" dirty="0"/>
              <a:t> SB-NOMA-MIMO </a:t>
            </a:r>
            <a:r>
              <a:rPr lang="fr-FR" sz="1400" b="0" i="0" u="none" strike="noStrike" baseline="0" dirty="0" err="1"/>
              <a:t>scheme</a:t>
            </a:r>
            <a:r>
              <a:rPr lang="fr-FR" sz="1400" b="0" i="0" u="none" strike="noStrike" baseline="0" dirty="0"/>
              <a:t>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9588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 animBg="1"/>
      <p:bldP spid="21" grpId="0"/>
      <p:bldP spid="22" grpId="0" animBg="1"/>
      <p:bldP spid="2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10896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Introduction, System Model, </a:t>
            </a:r>
            <a:r>
              <a:rPr lang="en-US" sz="1200" b="1" i="0" u="none" strike="noStrike" baseline="0" dirty="0">
                <a:latin typeface="+mj-lt"/>
              </a:rPr>
              <a:t>Joint 𝛽-based SB-NOMA and TDMA</a:t>
            </a:r>
            <a:r>
              <a:rPr lang="en-US" sz="1200" dirty="0">
                <a:latin typeface="+mj-lt"/>
              </a:rPr>
              <a:t>, </a:t>
            </a:r>
            <a:r>
              <a:rPr lang="en-US" sz="1200" i="0" u="none" strike="noStrike" baseline="0" dirty="0">
                <a:latin typeface="+mj-lt"/>
              </a:rPr>
              <a:t>Joint Angle-Domain SB- and MB-NOMA, </a:t>
            </a:r>
            <a:r>
              <a:rPr lang="en-US" sz="1200" dirty="0">
                <a:latin typeface="+mj-lt"/>
              </a:rPr>
              <a:t>Simulation Results, Conclusions 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3D864DD2-1FA2-4D0F-9F54-6FB87769A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930984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216DC97-07DD-4262-BB2A-5EE68E93C993}"/>
                  </a:ext>
                </a:extLst>
              </p:cNvPr>
              <p:cNvSpPr txBox="1"/>
              <p:nvPr/>
            </p:nvSpPr>
            <p:spPr>
              <a:xfrm>
                <a:off x="5135647" y="1455413"/>
                <a:ext cx="6124353" cy="166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sz="1600" dirty="0">
                    <a:latin typeface="+mj-lt"/>
                  </a:rPr>
                  <a:t>-</a:t>
                </a:r>
                <a:r>
                  <a:rPr lang="fr-FR" sz="1600" dirty="0" err="1">
                    <a:latin typeface="+mj-lt"/>
                  </a:rPr>
                  <a:t>based</a:t>
                </a:r>
                <a:r>
                  <a:rPr lang="fr-FR" sz="1600" dirty="0">
                    <a:latin typeface="+mj-lt"/>
                  </a:rPr>
                  <a:t> Time-</a:t>
                </a:r>
                <a:r>
                  <a:rPr lang="fr-FR" sz="1600" dirty="0" err="1">
                    <a:latin typeface="+mj-lt"/>
                  </a:rPr>
                  <a:t>domain</a:t>
                </a:r>
                <a:r>
                  <a:rPr lang="fr-FR" sz="1600" dirty="0">
                    <a:latin typeface="+mj-lt"/>
                  </a:rPr>
                  <a:t> Group Clustering </a:t>
                </a:r>
                <a:r>
                  <a:rPr lang="fr-FR" sz="1600" dirty="0" err="1">
                    <a:latin typeface="+mj-lt"/>
                  </a:rPr>
                  <a:t>Algorithm</a:t>
                </a:r>
                <a:r>
                  <a:rPr lang="fr-FR" sz="1600" dirty="0">
                    <a:latin typeface="+mj-lt"/>
                  </a:rPr>
                  <a:t> </a:t>
                </a:r>
              </a:p>
              <a:p>
                <a:pPr marL="285750" indent="-285750">
                  <a:buSzPct val="100000"/>
                  <a:buFont typeface="Wingdings" panose="05000000000000000000" pitchFamily="2" charset="2"/>
                  <a:buChar char="§"/>
                </a:pPr>
                <a:r>
                  <a:rPr lang="fr-FR" sz="1400" dirty="0" err="1"/>
                  <a:t>Two</a:t>
                </a:r>
                <a:r>
                  <a:rPr lang="fr-FR" sz="1400" dirty="0"/>
                  <a:t>-stage </a:t>
                </a:r>
                <a:r>
                  <a:rPr lang="fr-FR" sz="1400" dirty="0" err="1"/>
                  <a:t>algorithm</a:t>
                </a:r>
                <a:r>
                  <a:rPr lang="fr-FR" sz="1400" dirty="0"/>
                  <a:t> </a:t>
                </a:r>
                <a:r>
                  <a:rPr lang="fr-FR" sz="1400" dirty="0" err="1"/>
                  <a:t>inspired</a:t>
                </a:r>
                <a:r>
                  <a:rPr lang="fr-FR" sz="1400" dirty="0"/>
                  <a:t> </a:t>
                </a:r>
                <a:r>
                  <a:rPr lang="fr-FR" sz="1400" dirty="0" err="1"/>
                  <a:t>from</a:t>
                </a:r>
                <a:r>
                  <a:rPr lang="fr-FR" sz="1400" dirty="0"/>
                  <a:t> [1]</a:t>
                </a:r>
              </a:p>
              <a:p>
                <a:pPr marL="285750" indent="-285750">
                  <a:buSzPct val="100000"/>
                  <a:buFont typeface="Wingdings" panose="05000000000000000000" pitchFamily="2" charset="2"/>
                  <a:buChar char="§"/>
                </a:pPr>
                <a:r>
                  <a:rPr lang="fr-FR" sz="1400" dirty="0">
                    <a:solidFill>
                      <a:srgbClr val="00B050"/>
                    </a:solidFill>
                  </a:rPr>
                  <a:t>Uses the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</a:rPr>
                  <a:t> definition</a:t>
                </a:r>
              </a:p>
              <a:p>
                <a:pPr marL="285750" indent="-285750">
                  <a:buSzPct val="100000"/>
                  <a:buFont typeface="Wingdings" panose="05000000000000000000" pitchFamily="2" charset="2"/>
                  <a:buChar char="§"/>
                </a:pPr>
                <a:r>
                  <a:rPr lang="fr-FR" sz="1400" dirty="0">
                    <a:solidFill>
                      <a:srgbClr val="00B050"/>
                    </a:solidFill>
                  </a:rPr>
                  <a:t>Apply </a:t>
                </a:r>
                <a:r>
                  <a:rPr lang="fr-FR" sz="1400" dirty="0" err="1">
                    <a:solidFill>
                      <a:srgbClr val="00B050"/>
                    </a:solidFill>
                  </a:rPr>
                  <a:t>with</a:t>
                </a:r>
                <a:r>
                  <a:rPr lang="fr-FR" sz="1400" dirty="0">
                    <a:solidFill>
                      <a:srgbClr val="00B050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00B050"/>
                    </a:solidFill>
                  </a:rPr>
                  <a:t>any</a:t>
                </a:r>
                <a:r>
                  <a:rPr lang="fr-FR" sz="1400" dirty="0">
                    <a:solidFill>
                      <a:srgbClr val="00B050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00B050"/>
                    </a:solidFill>
                  </a:rPr>
                  <a:t>uniformly</a:t>
                </a:r>
                <a:r>
                  <a:rPr lang="fr-FR" sz="1400" dirty="0">
                    <a:solidFill>
                      <a:srgbClr val="00B050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00B050"/>
                    </a:solidFill>
                  </a:rPr>
                  <a:t>excited</a:t>
                </a:r>
                <a:r>
                  <a:rPr lang="fr-FR" sz="1400" dirty="0">
                    <a:solidFill>
                      <a:srgbClr val="00B050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00B050"/>
                    </a:solidFill>
                  </a:rPr>
                  <a:t>array</a:t>
                </a:r>
                <a:r>
                  <a:rPr lang="fr-FR" sz="1400" dirty="0">
                    <a:solidFill>
                      <a:srgbClr val="00B050"/>
                    </a:solidFill>
                  </a:rPr>
                  <a:t> architecture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FF0000"/>
                    </a:solidFill>
                    <a:latin typeface="+mj-lt"/>
                  </a:rPr>
                  <a:t>X. Hu, et al.</a:t>
                </a:r>
                <a:r>
                  <a:rPr lang="en-US" sz="1600" dirty="0">
                    <a:solidFill>
                      <a:srgbClr val="FF0000"/>
                    </a:solidFill>
                    <a:latin typeface="+mj-lt"/>
                  </a:rPr>
                  <a:t>  </a:t>
                </a:r>
                <a:r>
                  <a:rPr lang="fr-FR" sz="1600" dirty="0">
                    <a:solidFill>
                      <a:srgbClr val="FF0000"/>
                    </a:solidFill>
                    <a:latin typeface="+mj-lt"/>
                  </a:rPr>
                  <a:t>2019 [1] </a:t>
                </a:r>
              </a:p>
              <a:p>
                <a:pPr marL="285750" indent="-285750">
                  <a:buSzPct val="100000"/>
                  <a:buFont typeface="Wingdings" panose="05000000000000000000" pitchFamily="2" charset="2"/>
                  <a:buChar char="§"/>
                </a:pPr>
                <a:r>
                  <a:rPr lang="fr-FR" sz="1400" dirty="0">
                    <a:solidFill>
                      <a:srgbClr val="FF0000"/>
                    </a:solidFill>
                  </a:rPr>
                  <a:t>Uses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angular</a:t>
                </a:r>
                <a:r>
                  <a:rPr lang="fr-FR" sz="1400" dirty="0">
                    <a:solidFill>
                      <a:srgbClr val="FF0000"/>
                    </a:solidFill>
                  </a:rPr>
                  <a:t> distance</a:t>
                </a:r>
              </a:p>
              <a:p>
                <a:pPr marL="285750" indent="-285750">
                  <a:buSzPct val="100000"/>
                  <a:buFont typeface="Wingdings" panose="05000000000000000000" pitchFamily="2" charset="2"/>
                  <a:buChar char="§"/>
                </a:pPr>
                <a:r>
                  <a:rPr lang="fr-FR" sz="1400" dirty="0" err="1">
                    <a:solidFill>
                      <a:srgbClr val="FF0000"/>
                    </a:solidFill>
                  </a:rPr>
                  <a:t>Only</a:t>
                </a:r>
                <a:r>
                  <a:rPr lang="fr-FR" sz="1400" dirty="0">
                    <a:solidFill>
                      <a:srgbClr val="FF0000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applies</a:t>
                </a:r>
                <a:r>
                  <a:rPr lang="fr-FR" sz="1400" dirty="0">
                    <a:solidFill>
                      <a:srgbClr val="FF0000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with</a:t>
                </a:r>
                <a:r>
                  <a:rPr lang="fr-FR" sz="1400" dirty="0">
                    <a:solidFill>
                      <a:srgbClr val="FF0000"/>
                    </a:solidFill>
                  </a:rPr>
                  <a:t> ULA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216DC97-07DD-4262-BB2A-5EE68E93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47" y="1455413"/>
                <a:ext cx="6124353" cy="1661993"/>
              </a:xfrm>
              <a:prstGeom prst="rect">
                <a:avLst/>
              </a:prstGeom>
              <a:blipFill>
                <a:blip r:embed="rId8"/>
                <a:stretch>
                  <a:fillRect l="-398" t="-1103" b="-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20D87C67-475B-425E-A4BE-899A79848852}"/>
              </a:ext>
            </a:extLst>
          </p:cNvPr>
          <p:cNvSpPr/>
          <p:nvPr/>
        </p:nvSpPr>
        <p:spPr>
          <a:xfrm>
            <a:off x="828564" y="2135768"/>
            <a:ext cx="1106790" cy="63680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Start: K </a:t>
            </a:r>
            <a:r>
              <a:rPr lang="fr-FR" sz="1200" b="1" dirty="0" err="1">
                <a:solidFill>
                  <a:schemeClr val="bg1"/>
                </a:solidFill>
              </a:rPr>
              <a:t>users</a:t>
            </a:r>
            <a:endParaRPr lang="fr-FR" sz="1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E9CC9C-C1BD-4B66-83AD-B04EB5374CD2}"/>
                  </a:ext>
                </a:extLst>
              </p:cNvPr>
              <p:cNvSpPr/>
              <p:nvPr/>
            </p:nvSpPr>
            <p:spPr>
              <a:xfrm>
                <a:off x="369788" y="3236502"/>
                <a:ext cx="2035277" cy="54203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2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fr-FR" sz="12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based</a:t>
                </a:r>
                <a:r>
                  <a:rPr lang="fr-FR" sz="12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multi-user UC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E9CC9C-C1BD-4B66-83AD-B04EB5374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88" y="3236502"/>
                <a:ext cx="2035277" cy="5420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BE3BC5-90B0-459B-8CBF-E5A4B0847A14}"/>
                  </a:ext>
                </a:extLst>
              </p:cNvPr>
              <p:cNvSpPr/>
              <p:nvPr/>
            </p:nvSpPr>
            <p:spPr>
              <a:xfrm>
                <a:off x="1412826" y="3816761"/>
                <a:ext cx="170413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𝑺𝑩</m:t>
                        </m:r>
                      </m:sub>
                    </m:sSub>
                  </m:oMath>
                </a14:m>
                <a:r>
                  <a:rPr lang="fr-FR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SB-NOMA groups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𝑺𝑼</m:t>
                        </m:r>
                      </m:sub>
                    </m:sSub>
                  </m:oMath>
                </a14:m>
                <a:r>
                  <a:rPr lang="fr-FR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single-user groups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BE3BC5-90B0-459B-8CBF-E5A4B0847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26" y="3816761"/>
                <a:ext cx="1704137" cy="430887"/>
              </a:xfrm>
              <a:prstGeom prst="rect">
                <a:avLst/>
              </a:prstGeom>
              <a:blipFill>
                <a:blip r:embed="rId10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5C58BE77-CD8C-450E-A477-D57C370B9A49}"/>
              </a:ext>
            </a:extLst>
          </p:cNvPr>
          <p:cNvGrpSpPr/>
          <p:nvPr/>
        </p:nvGrpSpPr>
        <p:grpSpPr>
          <a:xfrm>
            <a:off x="424670" y="4256372"/>
            <a:ext cx="1914583" cy="650840"/>
            <a:chOff x="329381" y="4234802"/>
            <a:chExt cx="1914583" cy="684749"/>
          </a:xfrm>
          <a:solidFill>
            <a:srgbClr val="002060"/>
          </a:solidFill>
        </p:grpSpPr>
        <p:sp>
          <p:nvSpPr>
            <p:cNvPr id="13" name="Losange 12">
              <a:extLst>
                <a:ext uri="{FF2B5EF4-FFF2-40B4-BE49-F238E27FC236}">
                  <a16:creationId xmlns:a16="http://schemas.microsoft.com/office/drawing/2014/main" id="{865C845B-C3DE-49F2-980D-F7A27FB1278F}"/>
                </a:ext>
              </a:extLst>
            </p:cNvPr>
            <p:cNvSpPr/>
            <p:nvPr/>
          </p:nvSpPr>
          <p:spPr>
            <a:xfrm>
              <a:off x="329381" y="4234802"/>
              <a:ext cx="1914583" cy="684749"/>
            </a:xfrm>
            <a:prstGeom prst="diamond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A09D7DB-D8DF-4F9C-9EC1-08A39334B075}"/>
                    </a:ext>
                  </a:extLst>
                </p:cNvPr>
                <p:cNvSpPr/>
                <p:nvPr/>
              </p:nvSpPr>
              <p:spPr>
                <a:xfrm>
                  <a:off x="590809" y="4420497"/>
                  <a:ext cx="1391728" cy="291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𝑺𝑼</m:t>
                            </m:r>
                          </m:sub>
                        </m:sSub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𝑺𝑩</m:t>
                            </m:r>
                          </m:sub>
                        </m:sSub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𝑹𝑭</m:t>
                            </m:r>
                          </m:sub>
                        </m:sSub>
                      </m:oMath>
                    </m:oMathPara>
                  </a14:m>
                  <a:endParaRPr lang="fr-FR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A09D7DB-D8DF-4F9C-9EC1-08A39334B0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809" y="4420497"/>
                  <a:ext cx="1391728" cy="2914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CD9A7D79-D1C0-4244-9637-17BD4A2135D0}"/>
              </a:ext>
            </a:extLst>
          </p:cNvPr>
          <p:cNvSpPr/>
          <p:nvPr/>
        </p:nvSpPr>
        <p:spPr>
          <a:xfrm>
            <a:off x="880518" y="5702332"/>
            <a:ext cx="1002891" cy="64892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D57A4F7-C675-410E-B429-DA36D21C0E52}"/>
                  </a:ext>
                </a:extLst>
              </p:cNvPr>
              <p:cNvSpPr/>
              <p:nvPr/>
            </p:nvSpPr>
            <p:spPr>
              <a:xfrm>
                <a:off x="2099324" y="4934084"/>
                <a:ext cx="2035273" cy="65084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2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fr-FR" sz="12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based</a:t>
                </a:r>
                <a:r>
                  <a:rPr lang="fr-FR" sz="12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2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Time-Domain Group Clustering Algorithm</a:t>
                </a:r>
                <a:endParaRPr lang="fr-FR" sz="12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D57A4F7-C675-410E-B429-DA36D21C0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324" y="4934084"/>
                <a:ext cx="2035273" cy="6508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5C1EBB9-D7DC-4838-9757-D3169CEEEC8B}"/>
              </a:ext>
            </a:extLst>
          </p:cNvPr>
          <p:cNvCxnSpPr>
            <a:cxnSpLocks/>
          </p:cNvCxnSpPr>
          <p:nvPr/>
        </p:nvCxnSpPr>
        <p:spPr>
          <a:xfrm flipH="1">
            <a:off x="1381959" y="2772577"/>
            <a:ext cx="2" cy="44742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F35C86B-96D0-4B96-8A2B-49E59D0B5258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flipH="1">
            <a:off x="1381962" y="3778532"/>
            <a:ext cx="5465" cy="47784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296B5A2-E6AD-437F-823E-FE6A460B582B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3116960" y="4581791"/>
            <a:ext cx="1" cy="35229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5549C79-C310-4B86-B302-3B724D61E732}"/>
              </a:ext>
            </a:extLst>
          </p:cNvPr>
          <p:cNvCxnSpPr>
            <a:stCxn id="13" idx="3"/>
          </p:cNvCxnSpPr>
          <p:nvPr/>
        </p:nvCxnSpPr>
        <p:spPr>
          <a:xfrm flipV="1">
            <a:off x="2339253" y="4581791"/>
            <a:ext cx="777707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5ABBCE2-B54C-432C-9177-94D63F3D00BF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1381962" y="4907212"/>
            <a:ext cx="2" cy="79512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1CB4B9B-0BB6-4D15-ACAA-C482884FA1C9}"/>
              </a:ext>
            </a:extLst>
          </p:cNvPr>
          <p:cNvCxnSpPr>
            <a:cxnSpLocks/>
          </p:cNvCxnSpPr>
          <p:nvPr/>
        </p:nvCxnSpPr>
        <p:spPr>
          <a:xfrm flipH="1">
            <a:off x="1883409" y="6030744"/>
            <a:ext cx="1233551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3115566-923B-4330-AF8E-AF59D4BD3BC4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3116960" y="5584924"/>
            <a:ext cx="1" cy="44187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653081E7-875D-45CD-A0E3-D508B70C361F}"/>
              </a:ext>
            </a:extLst>
          </p:cNvPr>
          <p:cNvSpPr txBox="1"/>
          <p:nvPr/>
        </p:nvSpPr>
        <p:spPr>
          <a:xfrm flipH="1">
            <a:off x="2454347" y="4292164"/>
            <a:ext cx="75916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YES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768861C-1504-44EF-A617-0F26AD96D360}"/>
              </a:ext>
            </a:extLst>
          </p:cNvPr>
          <p:cNvSpPr txBox="1"/>
          <p:nvPr/>
        </p:nvSpPr>
        <p:spPr>
          <a:xfrm flipH="1">
            <a:off x="880518" y="5121826"/>
            <a:ext cx="759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NO</a:t>
            </a:r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77611E5F-22CB-49EB-AE45-8866176AE510}"/>
              </a:ext>
            </a:extLst>
          </p:cNvPr>
          <p:cNvSpPr/>
          <p:nvPr/>
        </p:nvSpPr>
        <p:spPr>
          <a:xfrm>
            <a:off x="5334078" y="3685558"/>
            <a:ext cx="119743" cy="140218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778842D-BAA3-45EF-B83D-8224B9C5C6D1}"/>
              </a:ext>
            </a:extLst>
          </p:cNvPr>
          <p:cNvGrpSpPr/>
          <p:nvPr/>
        </p:nvGrpSpPr>
        <p:grpSpPr>
          <a:xfrm>
            <a:off x="5219789" y="3487220"/>
            <a:ext cx="4537387" cy="822035"/>
            <a:chOff x="5284381" y="3742377"/>
            <a:chExt cx="4537387" cy="822035"/>
          </a:xfrm>
        </p:grpSpPr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1610A96C-9A77-4510-9398-2A3F90CB4BBB}"/>
                </a:ext>
              </a:extLst>
            </p:cNvPr>
            <p:cNvCxnSpPr>
              <a:cxnSpLocks/>
            </p:cNvCxnSpPr>
            <p:nvPr/>
          </p:nvCxnSpPr>
          <p:spPr>
            <a:xfrm>
              <a:off x="5284381" y="4239417"/>
              <a:ext cx="34981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12680AB-A91C-4D9C-820D-AFA4A229E815}"/>
                </a:ext>
              </a:extLst>
            </p:cNvPr>
            <p:cNvSpPr txBox="1"/>
            <p:nvPr/>
          </p:nvSpPr>
          <p:spPr>
            <a:xfrm>
              <a:off x="8646446" y="4256635"/>
              <a:ext cx="1175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Time-</a:t>
              </a:r>
              <a:r>
                <a:rPr lang="fr-FR" sz="1400" b="1" dirty="0" err="1"/>
                <a:t>domain</a:t>
              </a:r>
              <a:endParaRPr lang="fr-FR" sz="1400" b="1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A167241-F9F2-4477-901E-EA041F80CE74}"/>
                </a:ext>
              </a:extLst>
            </p:cNvPr>
            <p:cNvSpPr txBox="1"/>
            <p:nvPr/>
          </p:nvSpPr>
          <p:spPr>
            <a:xfrm>
              <a:off x="7066370" y="3742377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…</a:t>
              </a: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1B457219-03E9-4068-A4B2-59B9C7B09292}"/>
                </a:ext>
              </a:extLst>
            </p:cNvPr>
            <p:cNvSpPr/>
            <p:nvPr/>
          </p:nvSpPr>
          <p:spPr>
            <a:xfrm>
              <a:off x="5336834" y="3804830"/>
              <a:ext cx="759166" cy="36932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21C4A746-1D35-4B6D-B16A-2E01A49FD857}"/>
                </a:ext>
              </a:extLst>
            </p:cNvPr>
            <p:cNvSpPr/>
            <p:nvPr/>
          </p:nvSpPr>
          <p:spPr>
            <a:xfrm>
              <a:off x="6162095" y="3804830"/>
              <a:ext cx="759166" cy="36932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BC172650-D89B-4B80-86DD-6170C1484E77}"/>
                </a:ext>
              </a:extLst>
            </p:cNvPr>
            <p:cNvSpPr/>
            <p:nvPr/>
          </p:nvSpPr>
          <p:spPr>
            <a:xfrm>
              <a:off x="7704425" y="3808888"/>
              <a:ext cx="759166" cy="36932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52167ECA-66C2-47EC-97A8-F309934BF4C7}"/>
                    </a:ext>
                  </a:extLst>
                </p:cNvPr>
                <p:cNvSpPr txBox="1"/>
                <p:nvPr/>
              </p:nvSpPr>
              <p:spPr>
                <a:xfrm>
                  <a:off x="5456763" y="4255655"/>
                  <a:ext cx="67915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tx1"/>
                      </a:solidFill>
                    </a:rPr>
                    <a:t>TS </a:t>
                  </a:r>
                  <a14:m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fr-FR" sz="1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83C16F53-11AA-4C87-9538-BDE01653B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763" y="4255655"/>
                  <a:ext cx="679159" cy="276999"/>
                </a:xfrm>
                <a:prstGeom prst="rect">
                  <a:avLst/>
                </a:prstGeom>
                <a:blipFill>
                  <a:blip r:embed="rId13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78703558-7A22-488A-9DAC-D9CEFEC7AC8B}"/>
                    </a:ext>
                  </a:extLst>
                </p:cNvPr>
                <p:cNvSpPr txBox="1"/>
                <p:nvPr/>
              </p:nvSpPr>
              <p:spPr>
                <a:xfrm>
                  <a:off x="7739781" y="4259164"/>
                  <a:ext cx="72381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tx1"/>
                      </a:solidFill>
                    </a:rPr>
                    <a:t>TS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𝑻𝑺</m:t>
                          </m:r>
                        </m:sub>
                      </m:sSub>
                    </m:oMath>
                  </a14:m>
                  <a:endParaRPr lang="fr-FR" sz="1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ZoneTexte 44">
                  <a:extLst>
                    <a:ext uri="{FF2B5EF4-FFF2-40B4-BE49-F238E27FC236}">
                      <a16:creationId xmlns:a16="http://schemas.microsoft.com/office/drawing/2014/main" id="{FDEE033A-CCEC-4189-BD90-3DD87C16CC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9781" y="4259164"/>
                  <a:ext cx="72381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847" t="-222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19D08B61-6BDA-4204-B9B6-617C329C56E6}"/>
                    </a:ext>
                  </a:extLst>
                </p:cNvPr>
                <p:cNvSpPr txBox="1"/>
                <p:nvPr/>
              </p:nvSpPr>
              <p:spPr>
                <a:xfrm>
                  <a:off x="6315775" y="4255655"/>
                  <a:ext cx="67915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tx1"/>
                      </a:solidFill>
                    </a:rPr>
                    <a:t>TS </a:t>
                  </a:r>
                  <a14:m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fr-FR" sz="1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00FC5C11-4F15-471E-BD2D-E0FF40F024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775" y="4255655"/>
                  <a:ext cx="679159" cy="276999"/>
                </a:xfrm>
                <a:prstGeom prst="rect">
                  <a:avLst/>
                </a:prstGeom>
                <a:blipFill>
                  <a:blip r:embed="rId15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Organigramme : Connecteur 37">
            <a:extLst>
              <a:ext uri="{FF2B5EF4-FFF2-40B4-BE49-F238E27FC236}">
                <a16:creationId xmlns:a16="http://schemas.microsoft.com/office/drawing/2014/main" id="{39B5ADC4-FA20-4131-9C2C-949D2A9D8E27}"/>
              </a:ext>
            </a:extLst>
          </p:cNvPr>
          <p:cNvSpPr/>
          <p:nvPr/>
        </p:nvSpPr>
        <p:spPr>
          <a:xfrm>
            <a:off x="6166357" y="3684547"/>
            <a:ext cx="119743" cy="140218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rganigramme : Connecteur 38">
            <a:extLst>
              <a:ext uri="{FF2B5EF4-FFF2-40B4-BE49-F238E27FC236}">
                <a16:creationId xmlns:a16="http://schemas.microsoft.com/office/drawing/2014/main" id="{DC110519-F3FE-4683-AC6E-2B0FB2358663}"/>
              </a:ext>
            </a:extLst>
          </p:cNvPr>
          <p:cNvSpPr/>
          <p:nvPr/>
        </p:nvSpPr>
        <p:spPr>
          <a:xfrm>
            <a:off x="7707296" y="3684547"/>
            <a:ext cx="119743" cy="140218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rganigramme : Connecteur 39">
            <a:extLst>
              <a:ext uri="{FF2B5EF4-FFF2-40B4-BE49-F238E27FC236}">
                <a16:creationId xmlns:a16="http://schemas.microsoft.com/office/drawing/2014/main" id="{39B2C89E-D737-4A93-AD54-2E4C31F86390}"/>
              </a:ext>
            </a:extLst>
          </p:cNvPr>
          <p:cNvSpPr/>
          <p:nvPr/>
        </p:nvSpPr>
        <p:spPr>
          <a:xfrm>
            <a:off x="5586178" y="3682970"/>
            <a:ext cx="119743" cy="14021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41" name="Organigramme : Connecteur 40">
            <a:extLst>
              <a:ext uri="{FF2B5EF4-FFF2-40B4-BE49-F238E27FC236}">
                <a16:creationId xmlns:a16="http://schemas.microsoft.com/office/drawing/2014/main" id="{4E4E86B0-A7BB-4E49-B626-77C869B85A37}"/>
              </a:ext>
            </a:extLst>
          </p:cNvPr>
          <p:cNvSpPr/>
          <p:nvPr/>
        </p:nvSpPr>
        <p:spPr>
          <a:xfrm>
            <a:off x="7945933" y="3682970"/>
            <a:ext cx="119743" cy="14021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42" name="Organigramme : Connecteur 41">
            <a:extLst>
              <a:ext uri="{FF2B5EF4-FFF2-40B4-BE49-F238E27FC236}">
                <a16:creationId xmlns:a16="http://schemas.microsoft.com/office/drawing/2014/main" id="{9B23A2D3-AED8-4E52-9C22-9E9BA75817C9}"/>
              </a:ext>
            </a:extLst>
          </p:cNvPr>
          <p:cNvSpPr/>
          <p:nvPr/>
        </p:nvSpPr>
        <p:spPr>
          <a:xfrm>
            <a:off x="8172466" y="3682970"/>
            <a:ext cx="119743" cy="14021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2D02F3E-98BD-4C45-BAB5-66AEB29C909B}"/>
              </a:ext>
            </a:extLst>
          </p:cNvPr>
          <p:cNvSpPr txBox="1"/>
          <p:nvPr/>
        </p:nvSpPr>
        <p:spPr>
          <a:xfrm>
            <a:off x="5114497" y="2277577"/>
            <a:ext cx="178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1st Stage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7032B89-D8F3-4A43-B8A0-A8B75BA371D9}"/>
              </a:ext>
            </a:extLst>
          </p:cNvPr>
          <p:cNvSpPr txBox="1"/>
          <p:nvPr/>
        </p:nvSpPr>
        <p:spPr>
          <a:xfrm>
            <a:off x="5140964" y="2641872"/>
            <a:ext cx="7031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16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nd</a:t>
            </a:r>
            <a:r>
              <a:rPr lang="fr-FR" sz="1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Stage</a:t>
            </a:r>
          </a:p>
          <a:p>
            <a:pPr>
              <a:buSzPct val="100000"/>
            </a:pPr>
            <a:r>
              <a:rPr lang="en-US" sz="1400" dirty="0">
                <a:solidFill>
                  <a:srgbClr val="0070C0"/>
                </a:solidFill>
                <a:ea typeface="Cambria Math" panose="02040503050406030204" pitchFamily="18" charset="0"/>
              </a:rPr>
              <a:t>Minimize inter-group interference in each time-slot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98D54A90-F04E-47B6-A751-6C6DBB21316F}"/>
              </a:ext>
            </a:extLst>
          </p:cNvPr>
          <p:cNvGrpSpPr/>
          <p:nvPr/>
        </p:nvGrpSpPr>
        <p:grpSpPr>
          <a:xfrm>
            <a:off x="7868797" y="2385139"/>
            <a:ext cx="4544098" cy="461665"/>
            <a:chOff x="7540801" y="2539222"/>
            <a:chExt cx="4544098" cy="461665"/>
          </a:xfrm>
        </p:grpSpPr>
        <p:sp>
          <p:nvSpPr>
            <p:cNvPr id="46" name="Organigramme : Connecteur 45">
              <a:extLst>
                <a:ext uri="{FF2B5EF4-FFF2-40B4-BE49-F238E27FC236}">
                  <a16:creationId xmlns:a16="http://schemas.microsoft.com/office/drawing/2014/main" id="{A131A3B8-EEAD-4E63-89F1-AE2BA0CEAAC7}"/>
                </a:ext>
              </a:extLst>
            </p:cNvPr>
            <p:cNvSpPr/>
            <p:nvPr/>
          </p:nvSpPr>
          <p:spPr>
            <a:xfrm>
              <a:off x="7540801" y="2600937"/>
              <a:ext cx="119743" cy="1402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ADB6A6F2-902C-4D33-A4A3-DAA63E628070}"/>
                    </a:ext>
                  </a:extLst>
                </p:cNvPr>
                <p:cNvSpPr txBox="1"/>
                <p:nvPr/>
              </p:nvSpPr>
              <p:spPr>
                <a:xfrm>
                  <a:off x="7675985" y="2539222"/>
                  <a:ext cx="44089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𝑇𝑆</m:t>
                          </m:r>
                        </m:sub>
                      </m:sSub>
                    </m:oMath>
                  </a14:m>
                  <a:r>
                    <a:rPr lang="fr-FR" sz="1200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groups </a:t>
                  </a:r>
                  <a:r>
                    <a:rPr lang="fr-FR" sz="1200" dirty="0" err="1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having</a:t>
                  </a:r>
                  <a:r>
                    <a:rPr lang="fr-FR" sz="1200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fr-FR" sz="1200" dirty="0" err="1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highest</a:t>
                  </a:r>
                  <a:r>
                    <a:rPr lang="fr-FR" sz="1200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fr-FR" sz="1200" dirty="0" err="1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inter-group</a:t>
                  </a:r>
                  <a:r>
                    <a:rPr lang="fr-FR" sz="1200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fr-FR" sz="1200" dirty="0" err="1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interference</a:t>
                  </a:r>
                  <a:endParaRPr lang="fr-FR" sz="12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fr-FR" sz="12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4159DAB3-4634-412D-B60E-1A9BF8AA0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985" y="2539222"/>
                  <a:ext cx="4408914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138" t="-1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F079DB02-F4D7-4116-B152-42304B5D8C2F}"/>
              </a:ext>
            </a:extLst>
          </p:cNvPr>
          <p:cNvGrpSpPr/>
          <p:nvPr/>
        </p:nvGrpSpPr>
        <p:grpSpPr>
          <a:xfrm>
            <a:off x="7868797" y="2624605"/>
            <a:ext cx="4572539" cy="276999"/>
            <a:chOff x="7540800" y="2879220"/>
            <a:chExt cx="4572539" cy="276999"/>
          </a:xfrm>
        </p:grpSpPr>
        <p:sp>
          <p:nvSpPr>
            <p:cNvPr id="49" name="Organigramme : Connecteur 48">
              <a:extLst>
                <a:ext uri="{FF2B5EF4-FFF2-40B4-BE49-F238E27FC236}">
                  <a16:creationId xmlns:a16="http://schemas.microsoft.com/office/drawing/2014/main" id="{CCAA44D1-D119-4353-9255-3BC032433B97}"/>
                </a:ext>
              </a:extLst>
            </p:cNvPr>
            <p:cNvSpPr/>
            <p:nvPr/>
          </p:nvSpPr>
          <p:spPr>
            <a:xfrm>
              <a:off x="7540800" y="2949839"/>
              <a:ext cx="119743" cy="140218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EE130288-8E24-4ECF-A4FF-9974E19EAB38}"/>
                    </a:ext>
                  </a:extLst>
                </p:cNvPr>
                <p:cNvSpPr txBox="1"/>
                <p:nvPr/>
              </p:nvSpPr>
              <p:spPr>
                <a:xfrm>
                  <a:off x="7704425" y="2879220"/>
                  <a:ext cx="440891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𝑆𝑈</m:t>
                          </m:r>
                        </m:sub>
                      </m:sSub>
                      <m:r>
                        <a:rPr lang="en-US" sz="12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r>
                        <a:rPr lang="en-US" sz="12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fr-FR" sz="12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𝑇𝑆</m:t>
                          </m:r>
                        </m:sub>
                      </m:sSub>
                    </m:oMath>
                  </a14:m>
                  <a:r>
                    <a:rPr lang="fr-FR" sz="12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) remaining groups </a:t>
                  </a:r>
                </a:p>
              </p:txBody>
            </p:sp>
          </mc:Choice>
          <mc:Fallback xmlns=""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EE130288-8E24-4ECF-A4FF-9974E19EAB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4425" y="2879220"/>
                  <a:ext cx="4408914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38" t="-222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9A4ABB93-18F7-411A-9F05-B715614797A5}"/>
                  </a:ext>
                </a:extLst>
              </p:cNvPr>
              <p:cNvSpPr txBox="1"/>
              <p:nvPr/>
            </p:nvSpPr>
            <p:spPr>
              <a:xfrm>
                <a:off x="7827039" y="5016720"/>
                <a:ext cx="3739105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𝑆𝑈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𝑆𝐵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:r>
                  <a:rPr lang="fr-FR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fr-FR" sz="1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umber</a:t>
                </a:r>
                <a:r>
                  <a:rPr lang="fr-FR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time-slots</a:t>
                </a:r>
                <a:endParaRPr lang="fr-F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9A4ABB93-18F7-411A-9F05-B71561479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039" y="5016720"/>
                <a:ext cx="3739105" cy="307777"/>
              </a:xfrm>
              <a:prstGeom prst="rect">
                <a:avLst/>
              </a:prstGeom>
              <a:blipFill>
                <a:blip r:embed="rId19"/>
                <a:stretch>
                  <a:fillRect t="-3846"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ZoneTexte 51">
            <a:extLst>
              <a:ext uri="{FF2B5EF4-FFF2-40B4-BE49-F238E27FC236}">
                <a16:creationId xmlns:a16="http://schemas.microsoft.com/office/drawing/2014/main" id="{6E831094-736E-4A53-88E6-E894CE0BC349}"/>
              </a:ext>
            </a:extLst>
          </p:cNvPr>
          <p:cNvSpPr txBox="1"/>
          <p:nvPr/>
        </p:nvSpPr>
        <p:spPr>
          <a:xfrm>
            <a:off x="4134601" y="6236576"/>
            <a:ext cx="77028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100" b="0" i="0" u="none" strike="noStrike" baseline="0" dirty="0"/>
              <a:t>[1]  X. Hu, et al. “Angle-</a:t>
            </a:r>
            <a:r>
              <a:rPr lang="fr-FR" sz="1100" b="0" i="0" u="none" strike="noStrike" baseline="0" dirty="0" err="1"/>
              <a:t>domain</a:t>
            </a:r>
            <a:r>
              <a:rPr lang="fr-FR" sz="1100" b="0" i="0" u="none" strike="noStrike" baseline="0" dirty="0"/>
              <a:t> </a:t>
            </a:r>
            <a:r>
              <a:rPr lang="fr-FR" sz="1100" b="0" i="0" u="none" strike="noStrike" baseline="0" dirty="0" err="1"/>
              <a:t>mmWave</a:t>
            </a:r>
            <a:r>
              <a:rPr lang="fr-FR" sz="1100" b="0" i="0" u="none" strike="noStrike" baseline="0" dirty="0"/>
              <a:t> </a:t>
            </a:r>
            <a:r>
              <a:rPr lang="en-US" sz="1100" b="0" i="0" u="none" strike="noStrike" baseline="0" dirty="0"/>
              <a:t>MIMO NOMA systems: analysis and design,” in </a:t>
            </a:r>
            <a:r>
              <a:rPr lang="en-US" sz="1100" b="0" i="1" u="none" strike="noStrike" baseline="0" dirty="0"/>
              <a:t>Proc. IEEE ICC</a:t>
            </a:r>
            <a:r>
              <a:rPr lang="en-US" sz="1100" b="0" i="0" u="none" strike="noStrike" baseline="0" dirty="0"/>
              <a:t>, </a:t>
            </a:r>
            <a:r>
              <a:rPr lang="fr-FR" sz="1100" b="0" i="0" u="none" strike="noStrike" baseline="0" dirty="0"/>
              <a:t>2019.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E02C8C12-6320-494B-82A3-668292641388}"/>
                  </a:ext>
                </a:extLst>
              </p:cNvPr>
              <p:cNvSpPr txBox="1"/>
              <p:nvPr/>
            </p:nvSpPr>
            <p:spPr>
              <a:xfrm>
                <a:off x="5140964" y="1453340"/>
                <a:ext cx="611903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0" i="1" u="sng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sz="1600" u="sng" dirty="0">
                    <a:latin typeface="+mj-lt"/>
                  </a:rPr>
                  <a:t>-</a:t>
                </a:r>
                <a:r>
                  <a:rPr lang="fr-FR" sz="1600" u="sng" dirty="0" err="1">
                    <a:latin typeface="+mj-lt"/>
                  </a:rPr>
                  <a:t>based</a:t>
                </a:r>
                <a:r>
                  <a:rPr lang="fr-FR" sz="1600" u="sng" dirty="0">
                    <a:latin typeface="+mj-lt"/>
                  </a:rPr>
                  <a:t> Time-</a:t>
                </a:r>
                <a:r>
                  <a:rPr lang="fr-FR" sz="1600" u="sng" dirty="0" err="1">
                    <a:latin typeface="+mj-lt"/>
                  </a:rPr>
                  <a:t>domain</a:t>
                </a:r>
                <a:r>
                  <a:rPr lang="fr-FR" sz="1600" u="sng" dirty="0">
                    <a:latin typeface="+mj-lt"/>
                  </a:rPr>
                  <a:t> Group Clustering </a:t>
                </a:r>
                <a:r>
                  <a:rPr lang="fr-FR" sz="1600" u="sng" dirty="0" err="1">
                    <a:latin typeface="+mj-lt"/>
                  </a:rPr>
                  <a:t>Algorithm</a:t>
                </a:r>
                <a:r>
                  <a:rPr lang="fr-FR" sz="1600" u="sng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E02C8C12-6320-494B-82A3-668292641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64" y="1453340"/>
                <a:ext cx="6119036" cy="338554"/>
              </a:xfrm>
              <a:prstGeom prst="rect">
                <a:avLst/>
              </a:prstGeom>
              <a:blipFill>
                <a:blip r:embed="rId2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6A7886C6-F613-4BE5-B3D6-2D63FC542156}"/>
              </a:ext>
            </a:extLst>
          </p:cNvPr>
          <p:cNvSpPr/>
          <p:nvPr/>
        </p:nvSpPr>
        <p:spPr>
          <a:xfrm>
            <a:off x="5084166" y="1458578"/>
            <a:ext cx="6227316" cy="187743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04110DB7-DEC6-49AA-A26B-7624318BB0DE}"/>
                  </a:ext>
                </a:extLst>
              </p:cNvPr>
              <p:cNvSpPr txBox="1"/>
              <p:nvPr/>
            </p:nvSpPr>
            <p:spPr>
              <a:xfrm>
                <a:off x="5140964" y="1895380"/>
                <a:ext cx="43168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Initialisation:</a:t>
                </a:r>
                <a:r>
                  <a:rPr lang="fr-F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fr-F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𝑇𝑆</m:t>
                        </m:r>
                      </m:sub>
                    </m:sSub>
                  </m:oMath>
                </a14:m>
                <a:endParaRPr lang="fr-F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04110DB7-DEC6-49AA-A26B-7624318BB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64" y="1895380"/>
                <a:ext cx="4316819" cy="338554"/>
              </a:xfrm>
              <a:prstGeom prst="rect">
                <a:avLst/>
              </a:prstGeom>
              <a:blipFill>
                <a:blip r:embed="rId21"/>
                <a:stretch>
                  <a:fillRect l="-706" t="-10909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13A886D0-4CA5-43EB-8C6B-E6DBBC5A4713}"/>
                  </a:ext>
                </a:extLst>
              </p:cNvPr>
              <p:cNvSpPr txBox="1"/>
              <p:nvPr/>
            </p:nvSpPr>
            <p:spPr>
              <a:xfrm>
                <a:off x="7827039" y="4371002"/>
                <a:ext cx="3714483" cy="4950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fr-F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fr-F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sSup>
                          <m:sSupPr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fr-F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fr-F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den>
                    </m:f>
                  </m:oMath>
                </a14:m>
                <a:r>
                  <a:rPr lang="fr-F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fr-FR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Inter-group</a:t>
                </a:r>
                <a:r>
                  <a:rPr lang="fr-F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interference</a:t>
                </a:r>
                <a:endParaRPr lang="fr-F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13A886D0-4CA5-43EB-8C6B-E6DBBC5A4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039" y="4371002"/>
                <a:ext cx="3714483" cy="495072"/>
              </a:xfrm>
              <a:prstGeom prst="rect">
                <a:avLst/>
              </a:prstGeom>
              <a:blipFill>
                <a:blip r:embed="rId22"/>
                <a:stretch>
                  <a:fillRect b="-1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345EBA58-D253-4576-879A-8E15818A951E}"/>
              </a:ext>
            </a:extLst>
          </p:cNvPr>
          <p:cNvSpPr/>
          <p:nvPr/>
        </p:nvSpPr>
        <p:spPr>
          <a:xfrm>
            <a:off x="4878284" y="4629850"/>
            <a:ext cx="7031581" cy="483505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TDMA </a:t>
            </a:r>
            <a:r>
              <a:rPr lang="fr-FR" sz="1400" b="1" dirty="0" err="1">
                <a:solidFill>
                  <a:srgbClr val="FF0000"/>
                </a:solidFill>
              </a:rPr>
              <a:t>with</a:t>
            </a:r>
            <a:r>
              <a:rPr lang="fr-FR" sz="1400" b="1" dirty="0">
                <a:solidFill>
                  <a:srgbClr val="FF0000"/>
                </a:solidFill>
              </a:rPr>
              <a:t> NOMA </a:t>
            </a:r>
            <a:r>
              <a:rPr lang="en-US" sz="1400" dirty="0">
                <a:solidFill>
                  <a:srgbClr val="FF0000"/>
                </a:solidFill>
              </a:rPr>
              <a:t>imposes more signal processing and synchronization complexity.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991BF89-B77E-4C34-A377-05D02CF1FFE8}"/>
              </a:ext>
            </a:extLst>
          </p:cNvPr>
          <p:cNvSpPr txBox="1"/>
          <p:nvPr/>
        </p:nvSpPr>
        <p:spPr>
          <a:xfrm>
            <a:off x="6219" y="689166"/>
            <a:ext cx="8218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User and Group Clustering </a:t>
            </a:r>
            <a:r>
              <a:rPr lang="fr-FR" dirty="0" err="1">
                <a:latin typeface="+mj-lt"/>
              </a:rPr>
              <a:t>Algorithms</a:t>
            </a:r>
            <a:r>
              <a:rPr lang="fr-FR" dirty="0">
                <a:latin typeface="+mj-lt"/>
              </a:rPr>
              <a:t> in </a:t>
            </a:r>
            <a:r>
              <a:rPr lang="fr-FR" dirty="0" err="1">
                <a:latin typeface="+mj-lt"/>
              </a:rPr>
              <a:t>Space</a:t>
            </a:r>
            <a:r>
              <a:rPr lang="fr-FR" dirty="0">
                <a:latin typeface="+mj-lt"/>
              </a:rPr>
              <a:t>-, Power-, and Time-</a:t>
            </a:r>
            <a:r>
              <a:rPr lang="fr-FR" dirty="0" err="1">
                <a:latin typeface="+mj-lt"/>
              </a:rPr>
              <a:t>Domains</a:t>
            </a:r>
            <a:endParaRPr lang="en-US" dirty="0"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B7D166-7F37-4153-A967-E4A79650F346}"/>
              </a:ext>
            </a:extLst>
          </p:cNvPr>
          <p:cNvSpPr txBox="1"/>
          <p:nvPr/>
        </p:nvSpPr>
        <p:spPr>
          <a:xfrm>
            <a:off x="658486" y="144492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+mj-lt"/>
              </a:rPr>
              <a:t>Flowchart</a:t>
            </a:r>
            <a:r>
              <a:rPr lang="fr-FR" dirty="0">
                <a:latin typeface="+mj-lt"/>
              </a:rPr>
              <a:t> Diagram </a:t>
            </a:r>
          </a:p>
        </p:txBody>
      </p:sp>
    </p:spTree>
    <p:extLst>
      <p:ext uri="{BB962C8B-B14F-4D97-AF65-F5344CB8AC3E}">
        <p14:creationId xmlns:p14="http://schemas.microsoft.com/office/powerpoint/2010/main" val="38961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animBg="1"/>
      <p:bldP spid="8" grpId="1" animBg="1"/>
      <p:bldP spid="8" grpId="2" animBg="1"/>
      <p:bldP spid="8" grpId="3" animBg="1"/>
      <p:bldP spid="9" grpId="0" animBg="1"/>
      <p:bldP spid="9" grpId="2" animBg="1"/>
      <p:bldP spid="9" grpId="3" animBg="1"/>
      <p:bldP spid="10" grpId="0"/>
      <p:bldP spid="10" grpId="1"/>
      <p:bldP spid="15" grpId="0" animBg="1"/>
      <p:bldP spid="15" grpId="2" animBg="1"/>
      <p:bldP spid="15" grpId="3" animBg="1"/>
      <p:bldP spid="15" grpId="4" animBg="1"/>
      <p:bldP spid="16" grpId="0" animBg="1"/>
      <p:bldP spid="16" grpId="2" animBg="1"/>
      <p:bldP spid="16" grpId="3" animBg="1"/>
      <p:bldP spid="24" grpId="1"/>
      <p:bldP spid="24" grpId="2"/>
      <p:bldP spid="24" grpId="3"/>
      <p:bldP spid="25" grpId="1"/>
      <p:bldP spid="25" grpId="2"/>
      <p:bldP spid="25" grpId="3"/>
      <p:bldP spid="25" grpId="4"/>
      <p:bldP spid="2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51" grpId="0" animBg="1"/>
      <p:bldP spid="51" grpId="1" animBg="1"/>
      <p:bldP spid="52" grpId="0"/>
      <p:bldP spid="52" grpId="1"/>
      <p:bldP spid="53" grpId="0"/>
      <p:bldP spid="54" grpId="0" animBg="1"/>
      <p:bldP spid="54" grpId="1" animBg="1"/>
      <p:bldP spid="55" grpId="0"/>
      <p:bldP spid="56" grpId="0" uiExpand="1" animBg="1"/>
      <p:bldP spid="56" grpId="1" uiExpand="1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8272013-B593-498D-B366-E8D785ED9B74}"/>
              </a:ext>
            </a:extLst>
          </p:cNvPr>
          <p:cNvGraphicFramePr/>
          <p:nvPr/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C184C1B5-6E37-41D7-B54B-B7DCC0AF7F43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Key Technologies for Next-Generation Cellular Networks</a:t>
            </a:r>
            <a:endParaRPr lang="fr-FR" dirty="0"/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49E08DA3-88BD-46B2-9E76-C6CCE90EC16B}"/>
              </a:ext>
            </a:extLst>
          </p:cNvPr>
          <p:cNvSpPr txBox="1"/>
          <p:nvPr/>
        </p:nvSpPr>
        <p:spPr>
          <a:xfrm>
            <a:off x="171060" y="1296448"/>
            <a:ext cx="71441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/>
              <a:t>Millimeter-Wave (MmWave) bands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Frequencies from 24 GHz to 300 GHz 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Large bandwidth available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Suitable for small cells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/>
              <a:t>Massive </a:t>
            </a:r>
            <a:r>
              <a:rPr lang="fr-FR" sz="1600" b="1" dirty="0"/>
              <a:t>multiple-input multiple-output (MIMO)</a:t>
            </a:r>
            <a:r>
              <a:rPr lang="en-US" sz="1600" b="1" dirty="0"/>
              <a:t> </a:t>
            </a:r>
          </a:p>
          <a:p>
            <a:pPr marL="742950" lvl="1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Large number of antennas</a:t>
            </a:r>
          </a:p>
          <a:p>
            <a:pPr marL="742950" lvl="1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High beamforming gains</a:t>
            </a:r>
          </a:p>
          <a:p>
            <a:pPr marL="742950" lvl="1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High spectral and energy efficiencies</a:t>
            </a:r>
          </a:p>
          <a:p>
            <a:pPr marL="742950" lvl="1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High reliability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/>
              <a:t>Non orthogonal multiple access (NOMA)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Exploits non-orthogonal resources, e.g., power domain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Serves multiple users at the same orthogonal resources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Manages massive connectivity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5CFF123-CEAD-42F3-A2A3-6A8F4F39A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81709"/>
            <a:ext cx="4923432" cy="1435570"/>
          </a:xfrm>
          <a:prstGeom prst="rect">
            <a:avLst/>
          </a:prstGeom>
        </p:spPr>
      </p:pic>
      <p:pic>
        <p:nvPicPr>
          <p:cNvPr id="33" name="Picture 2" descr="Image result for massive mimo">
            <a:extLst>
              <a:ext uri="{FF2B5EF4-FFF2-40B4-BE49-F238E27FC236}">
                <a16:creationId xmlns:a16="http://schemas.microsoft.com/office/drawing/2014/main" id="{3775825F-53E0-41AA-9F83-9A1D37D1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83" y="2786592"/>
            <a:ext cx="3185433" cy="143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3DDE159-F1D4-443E-9E9D-2DFF3ED0E7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91" y="4377585"/>
            <a:ext cx="2337816" cy="202829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4AEEDA2-7B0D-429F-BB0E-DDAB691A9004}"/>
              </a:ext>
            </a:extLst>
          </p:cNvPr>
          <p:cNvSpPr txBox="1"/>
          <p:nvPr/>
        </p:nvSpPr>
        <p:spPr>
          <a:xfrm>
            <a:off x="-1" y="412167"/>
            <a:ext cx="762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Motivation,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19126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F7FE1398-A23C-4BEE-A93A-CBA9F332B2CA}"/>
              </a:ext>
            </a:extLst>
          </p:cNvPr>
          <p:cNvGrpSpPr/>
          <p:nvPr/>
        </p:nvGrpSpPr>
        <p:grpSpPr>
          <a:xfrm>
            <a:off x="7335982" y="1482821"/>
            <a:ext cx="4603265" cy="3562533"/>
            <a:chOff x="7335982" y="1482821"/>
            <a:chExt cx="4603265" cy="356253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F3CBFB4-EAD1-457C-9D67-25A680009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982" y="1482821"/>
              <a:ext cx="4272716" cy="3254756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E9E4902-0BE5-44EE-964C-8961D7BFEE1D}"/>
                </a:ext>
              </a:extLst>
            </p:cNvPr>
            <p:cNvSpPr txBox="1"/>
            <p:nvPr/>
          </p:nvSpPr>
          <p:spPr>
            <a:xfrm>
              <a:off x="7653009" y="4737577"/>
              <a:ext cx="4286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0" u="none" strike="noStrike" baseline="0" dirty="0">
                  <a:solidFill>
                    <a:schemeClr val="bg1">
                      <a:lumMod val="50000"/>
                    </a:schemeClr>
                  </a:solidFill>
                </a:rPr>
                <a:t>Figure</a:t>
              </a:r>
              <a:r>
                <a:rPr lang="en-US" sz="1400" i="0" u="none" strike="noStrike" baseline="0" dirty="0">
                  <a:solidFill>
                    <a:schemeClr val="bg1">
                      <a:lumMod val="50000"/>
                    </a:schemeClr>
                  </a:solidFill>
                </a:rPr>
                <a:t>: </a:t>
              </a:r>
              <a:r>
                <a:rPr lang="en-US" sz="1400" b="0" i="0" u="none" strike="noStrike" baseline="0" dirty="0"/>
                <a:t>Vertically array splitting technique with URA</a:t>
              </a:r>
              <a:r>
                <a:rPr lang="fr-FR" sz="1400" dirty="0"/>
                <a:t>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3B0F309-9A0A-421B-9538-2B2F314F3952}"/>
              </a:ext>
            </a:extLst>
          </p:cNvPr>
          <p:cNvSpPr/>
          <p:nvPr/>
        </p:nvSpPr>
        <p:spPr>
          <a:xfrm>
            <a:off x="7985051" y="2052083"/>
            <a:ext cx="3623646" cy="128653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BCD61D-F82F-4A1D-8CBC-FFF3721B371C}"/>
              </a:ext>
            </a:extLst>
          </p:cNvPr>
          <p:cNvSpPr/>
          <p:nvPr/>
        </p:nvSpPr>
        <p:spPr>
          <a:xfrm>
            <a:off x="7857456" y="3338622"/>
            <a:ext cx="3877344" cy="1286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EE6A266E-6D51-4718-8D20-8950DBE8F7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68" y="1493711"/>
            <a:ext cx="5330952" cy="399897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10515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Introduction, System Model, </a:t>
            </a:r>
            <a:r>
              <a:rPr lang="en-US" sz="1200" i="0" u="none" strike="noStrike" baseline="0" dirty="0">
                <a:latin typeface="+mj-lt"/>
              </a:rPr>
              <a:t>Joint 𝛽-based SB-NOMA and TDMA</a:t>
            </a:r>
            <a:r>
              <a:rPr lang="en-US" sz="1200" dirty="0">
                <a:latin typeface="+mj-lt"/>
              </a:rPr>
              <a:t>, </a:t>
            </a:r>
            <a:r>
              <a:rPr lang="en-US" sz="1200" b="1" i="0" u="none" strike="noStrike" baseline="0" dirty="0">
                <a:latin typeface="+mj-lt"/>
              </a:rPr>
              <a:t>Joint Angle-Domain SB- and MB-NOMA</a:t>
            </a:r>
            <a:r>
              <a:rPr lang="en-US" sz="1200" i="0" u="none" strike="noStrike" baseline="0" dirty="0">
                <a:latin typeface="+mj-lt"/>
              </a:rPr>
              <a:t>, </a:t>
            </a:r>
            <a:r>
              <a:rPr lang="en-US" sz="1200" dirty="0">
                <a:latin typeface="+mj-lt"/>
              </a:rPr>
              <a:t>Simulation Results, Conclusions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7B15318-FD8B-4324-A170-537DD2DDCABA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none" strike="noStrike" baseline="0" dirty="0">
                <a:latin typeface="+mj-lt"/>
              </a:rPr>
              <a:t>Multiple </a:t>
            </a:r>
            <a:r>
              <a:rPr lang="en-US" sz="1800" dirty="0">
                <a:latin typeface="+mj-lt"/>
              </a:rPr>
              <a:t>A</a:t>
            </a:r>
            <a:r>
              <a:rPr lang="en-US" sz="1800" i="0" u="none" strike="noStrike" baseline="0" dirty="0">
                <a:latin typeface="+mj-lt"/>
              </a:rPr>
              <a:t>nalog </a:t>
            </a:r>
            <a:r>
              <a:rPr lang="en-US" sz="1800" dirty="0">
                <a:latin typeface="+mj-lt"/>
              </a:rPr>
              <a:t>B</a:t>
            </a:r>
            <a:r>
              <a:rPr lang="en-US" sz="1800" i="0" u="none" strike="noStrike" baseline="0" dirty="0">
                <a:latin typeface="+mj-lt"/>
              </a:rPr>
              <a:t>eams Using </a:t>
            </a:r>
            <a:r>
              <a:rPr lang="en-US" sz="1800" dirty="0">
                <a:latin typeface="+mj-lt"/>
              </a:rPr>
              <a:t>B</a:t>
            </a:r>
            <a:r>
              <a:rPr lang="en-US" sz="1800" i="0" u="none" strike="noStrike" baseline="0" dirty="0">
                <a:latin typeface="+mj-lt"/>
              </a:rPr>
              <a:t>eam </a:t>
            </a:r>
            <a:r>
              <a:rPr lang="en-US" sz="1800" dirty="0">
                <a:latin typeface="+mj-lt"/>
              </a:rPr>
              <a:t>S</a:t>
            </a:r>
            <a:r>
              <a:rPr lang="en-US" sz="1800" i="0" u="none" strike="noStrike" baseline="0" dirty="0">
                <a:latin typeface="+mj-lt"/>
              </a:rPr>
              <a:t>plitting</a:t>
            </a:r>
            <a:endParaRPr lang="fr-FR" sz="1800" dirty="0">
              <a:latin typeface="+mj-lt"/>
            </a:endParaRP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3D864DD2-1FA2-4D0F-9F54-6FB87769A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885110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6" name="Image 55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\begin{equation*}&#10; \label{eq:HBF_Wg_MB-NOMA_3D}&#10; \textbf{w}_g^{\text{MB-NOMA}}=\begin{bmatrix}&#10;  \textbf{a}^T(\vec{\Theta}_{k},M_x^{sa},M_z^{sa})\\&#10;  e^{j2\pi(M_z^{sa}) \omega_z(\vec{\Theta}_{k})}\textbf{a}^T(\vec{\Theta}_{k'},M_x^{sa},M_z^{sa})&#10; \end{bmatrix}&#10;\end{equation*}&#10;&#10;\end{document}" title="IguanaTex Bitmap Display">
            <a:extLst>
              <a:ext uri="{FF2B5EF4-FFF2-40B4-BE49-F238E27FC236}">
                <a16:creationId xmlns:a16="http://schemas.microsoft.com/office/drawing/2014/main" id="{1E54AB7D-7F29-4943-9015-D9D861E0EE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4" y="4268317"/>
            <a:ext cx="3903104" cy="53228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80ABA64-449F-4BCD-B9AD-2863EAB10444}"/>
              </a:ext>
            </a:extLst>
          </p:cNvPr>
          <p:cNvSpPr/>
          <p:nvPr/>
        </p:nvSpPr>
        <p:spPr>
          <a:xfrm>
            <a:off x="3297471" y="4534459"/>
            <a:ext cx="1518758" cy="242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B550B68-1C98-48D0-B1DB-3A1333C1798B}"/>
              </a:ext>
            </a:extLst>
          </p:cNvPr>
          <p:cNvSpPr/>
          <p:nvPr/>
        </p:nvSpPr>
        <p:spPr>
          <a:xfrm>
            <a:off x="2703525" y="4270974"/>
            <a:ext cx="1476793" cy="2428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0A918C25-566B-48B1-8AE0-6240960875E2}"/>
              </a:ext>
            </a:extLst>
          </p:cNvPr>
          <p:cNvGrpSpPr/>
          <p:nvPr/>
        </p:nvGrpSpPr>
        <p:grpSpPr>
          <a:xfrm>
            <a:off x="7412087" y="2615607"/>
            <a:ext cx="1295978" cy="1041991"/>
            <a:chOff x="7412087" y="2615607"/>
            <a:chExt cx="1295978" cy="1041991"/>
          </a:xfrm>
        </p:grpSpPr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34C5283-6E49-45CE-B9CD-7925BB623334}"/>
                </a:ext>
              </a:extLst>
            </p:cNvPr>
            <p:cNvCxnSpPr/>
            <p:nvPr/>
          </p:nvCxnSpPr>
          <p:spPr>
            <a:xfrm flipV="1">
              <a:off x="8708065" y="2615607"/>
              <a:ext cx="0" cy="1041991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2E313014-4F9C-46DD-86DD-563412B634B6}"/>
                </a:ext>
              </a:extLst>
            </p:cNvPr>
            <p:cNvSpPr txBox="1"/>
            <p:nvPr/>
          </p:nvSpPr>
          <p:spPr>
            <a:xfrm>
              <a:off x="7412087" y="3022585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solidFill>
                    <a:srgbClr val="FF0000"/>
                  </a:solidFill>
                </a:rPr>
                <a:t>Divided</a:t>
              </a:r>
              <a:r>
                <a:rPr lang="fr-FR" sz="1200" dirty="0">
                  <a:solidFill>
                    <a:srgbClr val="FF0000"/>
                  </a:solidFill>
                </a:rPr>
                <a:t> by </a:t>
              </a:r>
              <a:r>
                <a:rPr lang="fr-FR" sz="1200" dirty="0" err="1">
                  <a:solidFill>
                    <a:srgbClr val="FF0000"/>
                  </a:solidFill>
                </a:rPr>
                <a:t>two</a:t>
              </a:r>
              <a:r>
                <a:rPr lang="fr-FR" sz="12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BA0B7BE3-E096-4A32-8AF1-AC4C7E43E67D}"/>
              </a:ext>
            </a:extLst>
          </p:cNvPr>
          <p:cNvGrpSpPr/>
          <p:nvPr/>
        </p:nvGrpSpPr>
        <p:grpSpPr>
          <a:xfrm>
            <a:off x="8585530" y="2965123"/>
            <a:ext cx="2592111" cy="881417"/>
            <a:chOff x="8585530" y="2965123"/>
            <a:chExt cx="2592111" cy="881417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1CFFE1FD-94A7-4A34-93F9-480912EE7FB0}"/>
                </a:ext>
              </a:extLst>
            </p:cNvPr>
            <p:cNvSpPr/>
            <p:nvPr/>
          </p:nvSpPr>
          <p:spPr>
            <a:xfrm>
              <a:off x="8585530" y="3719560"/>
              <a:ext cx="667604" cy="12698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D2A54EA5-37BB-4C5F-8933-950E771BC728}"/>
                </a:ext>
              </a:extLst>
            </p:cNvPr>
            <p:cNvGrpSpPr/>
            <p:nvPr/>
          </p:nvGrpSpPr>
          <p:grpSpPr>
            <a:xfrm>
              <a:off x="8909915" y="2965123"/>
              <a:ext cx="2267726" cy="708137"/>
              <a:chOff x="8909915" y="2965123"/>
              <a:chExt cx="2267726" cy="7081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ZoneTexte 61">
                    <a:extLst>
                      <a:ext uri="{FF2B5EF4-FFF2-40B4-BE49-F238E27FC236}">
                        <a16:creationId xmlns:a16="http://schemas.microsoft.com/office/drawing/2014/main" id="{1B252B03-AA78-4AEE-9E35-6A8C0666CF64}"/>
                      </a:ext>
                    </a:extLst>
                  </p:cNvPr>
                  <p:cNvSpPr txBox="1"/>
                  <p:nvPr/>
                </p:nvSpPr>
                <p:spPr>
                  <a:xfrm>
                    <a:off x="9091398" y="2965123"/>
                    <a:ext cx="2086243" cy="65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>
                        <a:solidFill>
                          <a:srgbClr val="002060"/>
                        </a:solidFill>
                      </a:rPr>
                      <a:t>Two </a:t>
                    </a:r>
                    <a:r>
                      <a:rPr lang="fr-FR" sz="1200" dirty="0" err="1">
                        <a:solidFill>
                          <a:srgbClr val="002060"/>
                        </a:solidFill>
                      </a:rPr>
                      <a:t>beams</a:t>
                    </a:r>
                    <a:r>
                      <a:rPr lang="fr-FR" sz="1200" dirty="0">
                        <a:solidFill>
                          <a:srgbClr val="002060"/>
                        </a:solidFill>
                      </a:rPr>
                      <a:t> at </a:t>
                    </a:r>
                    <a:r>
                      <a:rPr lang="el-GR" sz="1200" b="0" i="0" u="none" strike="noStrike" baseline="0" dirty="0">
                        <a:solidFill>
                          <a:srgbClr val="002060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200" b="0" i="1" u="none" strike="noStrike" baseline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u="none" strike="noStrike" baseline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fr-FR" sz="1200" b="0" i="1" u="none" strike="noStrike" baseline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a14:m>
                    <a:r>
                      <a:rPr lang="el-GR" sz="1200" b="0" i="0" u="none" strike="noStrike" baseline="0" dirty="0">
                        <a:solidFill>
                          <a:srgbClr val="002060"/>
                        </a:solidFill>
                      </a:rPr>
                      <a:t>,</a:t>
                    </a:r>
                    <a:r>
                      <a:rPr lang="fr-FR" sz="1200" dirty="0">
                        <a:solidFill>
                          <a:srgbClr val="00206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a14:m>
                    <a:r>
                      <a:rPr lang="el-GR" sz="1200" b="0" i="0" u="none" strike="noStrike" baseline="0" dirty="0">
                        <a:solidFill>
                          <a:srgbClr val="002060"/>
                        </a:solidFill>
                      </a:rPr>
                      <a:t>)</a:t>
                    </a:r>
                    <a:r>
                      <a:rPr lang="fr-FR" sz="1200" b="0" i="0" u="none" strike="noStrike" baseline="0" dirty="0">
                        <a:solidFill>
                          <a:srgbClr val="002060"/>
                        </a:solidFill>
                      </a:rPr>
                      <a:t> and</a:t>
                    </a:r>
                    <a:r>
                      <a:rPr lang="el-GR" sz="1200" b="0" i="0" u="none" strike="noStrike" baseline="0" dirty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fr-FR" sz="1200" b="0" i="0" u="none" strike="noStrike" baseline="0" dirty="0">
                        <a:solidFill>
                          <a:srgbClr val="002060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a14:m>
                    <a:r>
                      <a:rPr lang="fr-FR" sz="1200" dirty="0">
                        <a:solidFill>
                          <a:srgbClr val="002060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a14:m>
                    <a:r>
                      <a:rPr lang="fr-FR" sz="1200" b="0" i="0" u="none" strike="noStrike" baseline="0" dirty="0">
                        <a:solidFill>
                          <a:srgbClr val="002060"/>
                        </a:solidFill>
                      </a:rPr>
                      <a:t>) via </a:t>
                    </a:r>
                    <a:r>
                      <a:rPr lang="fr-FR" sz="1200" b="0" i="0" u="none" strike="noStrike" baseline="0" dirty="0" err="1">
                        <a:solidFill>
                          <a:srgbClr val="002060"/>
                        </a:solidFill>
                      </a:rPr>
                      <a:t>b</a:t>
                    </a:r>
                    <a:r>
                      <a:rPr lang="fr-FR" sz="1200" dirty="0" err="1">
                        <a:solidFill>
                          <a:srgbClr val="002060"/>
                        </a:solidFill>
                      </a:rPr>
                      <a:t>eam</a:t>
                    </a:r>
                    <a:r>
                      <a:rPr lang="fr-FR" sz="1200" dirty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fr-FR" sz="1200" dirty="0" err="1">
                        <a:solidFill>
                          <a:srgbClr val="002060"/>
                        </a:solidFill>
                      </a:rPr>
                      <a:t>splitting</a:t>
                    </a:r>
                    <a:r>
                      <a:rPr lang="fr-FR" sz="1200" dirty="0">
                        <a:solidFill>
                          <a:srgbClr val="002060"/>
                        </a:solidFill>
                      </a:rPr>
                      <a:t>  </a:t>
                    </a:r>
                  </a:p>
                </p:txBody>
              </p:sp>
            </mc:Choice>
            <mc:Fallback xmlns="">
              <p:sp>
                <p:nvSpPr>
                  <p:cNvPr id="62" name="ZoneTexte 61">
                    <a:extLst>
                      <a:ext uri="{FF2B5EF4-FFF2-40B4-BE49-F238E27FC236}">
                        <a16:creationId xmlns:a16="http://schemas.microsoft.com/office/drawing/2014/main" id="{1B252B03-AA78-4AEE-9E35-6A8C0666CF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91398" y="2965123"/>
                    <a:ext cx="2086243" cy="65466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Flèche : droite 62">
                <a:extLst>
                  <a:ext uri="{FF2B5EF4-FFF2-40B4-BE49-F238E27FC236}">
                    <a16:creationId xmlns:a16="http://schemas.microsoft.com/office/drawing/2014/main" id="{36566E20-8D89-4F9F-9F4D-8A8E8BB630C1}"/>
                  </a:ext>
                </a:extLst>
              </p:cNvPr>
              <p:cNvSpPr/>
              <p:nvPr/>
            </p:nvSpPr>
            <p:spPr>
              <a:xfrm rot="18521221">
                <a:off x="8843837" y="3475512"/>
                <a:ext cx="263826" cy="131670"/>
              </a:xfrm>
              <a:prstGeom prst="right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93869C53-9534-4527-A9B6-5C6123B47598}"/>
              </a:ext>
            </a:extLst>
          </p:cNvPr>
          <p:cNvGrpSpPr/>
          <p:nvPr/>
        </p:nvGrpSpPr>
        <p:grpSpPr>
          <a:xfrm>
            <a:off x="8332376" y="2052083"/>
            <a:ext cx="1875835" cy="855557"/>
            <a:chOff x="8332376" y="2052083"/>
            <a:chExt cx="1875835" cy="855557"/>
          </a:xfrm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09F7536A-E3DD-43CF-9541-A374D332CFD9}"/>
                </a:ext>
              </a:extLst>
            </p:cNvPr>
            <p:cNvGrpSpPr/>
            <p:nvPr/>
          </p:nvGrpSpPr>
          <p:grpSpPr>
            <a:xfrm>
              <a:off x="8332376" y="2052083"/>
              <a:ext cx="1875835" cy="512979"/>
              <a:chOff x="8332376" y="2052083"/>
              <a:chExt cx="1875835" cy="512979"/>
            </a:xfrm>
          </p:grpSpPr>
          <p:sp>
            <p:nvSpPr>
              <p:cNvPr id="67" name="Flèche : droite 66">
                <a:extLst>
                  <a:ext uri="{FF2B5EF4-FFF2-40B4-BE49-F238E27FC236}">
                    <a16:creationId xmlns:a16="http://schemas.microsoft.com/office/drawing/2014/main" id="{5BB7F4A8-4B7C-45C2-8507-7323BE67F319}"/>
                  </a:ext>
                </a:extLst>
              </p:cNvPr>
              <p:cNvSpPr/>
              <p:nvPr/>
            </p:nvSpPr>
            <p:spPr>
              <a:xfrm rot="18521221">
                <a:off x="8576151" y="2367314"/>
                <a:ext cx="263826" cy="131670"/>
              </a:xfrm>
              <a:prstGeom prst="right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ZoneTexte 67">
                    <a:extLst>
                      <a:ext uri="{FF2B5EF4-FFF2-40B4-BE49-F238E27FC236}">
                        <a16:creationId xmlns:a16="http://schemas.microsoft.com/office/drawing/2014/main" id="{5463D11B-7260-4D92-9A9D-53937D4B9809}"/>
                      </a:ext>
                    </a:extLst>
                  </p:cNvPr>
                  <p:cNvSpPr txBox="1"/>
                  <p:nvPr/>
                </p:nvSpPr>
                <p:spPr>
                  <a:xfrm>
                    <a:off x="8332376" y="2052083"/>
                    <a:ext cx="1875835" cy="2811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>
                        <a:solidFill>
                          <a:srgbClr val="002060"/>
                        </a:solidFill>
                      </a:rPr>
                      <a:t>Single </a:t>
                    </a:r>
                    <a:r>
                      <a:rPr lang="fr-FR" sz="1200" dirty="0" err="1">
                        <a:solidFill>
                          <a:srgbClr val="002060"/>
                        </a:solidFill>
                      </a:rPr>
                      <a:t>beam</a:t>
                    </a:r>
                    <a:r>
                      <a:rPr lang="fr-FR" sz="1200" dirty="0">
                        <a:solidFill>
                          <a:srgbClr val="002060"/>
                        </a:solidFill>
                      </a:rPr>
                      <a:t> at </a:t>
                    </a:r>
                    <a:r>
                      <a:rPr lang="el-GR" sz="1200" b="0" i="0" u="none" strike="noStrike" baseline="0" dirty="0">
                        <a:solidFill>
                          <a:srgbClr val="002060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200" b="0" i="1" u="none" strike="noStrike" baseline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u="none" strike="noStrike" baseline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fr-FR" sz="1200" b="0" i="1" u="none" strike="noStrike" baseline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a14:m>
                    <a:r>
                      <a:rPr lang="el-GR" sz="1200" b="0" i="0" u="none" strike="noStrike" baseline="0" dirty="0">
                        <a:solidFill>
                          <a:srgbClr val="002060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a14:m>
                    <a:r>
                      <a:rPr lang="el-GR" sz="1200" b="0" i="0" u="none" strike="noStrike" baseline="0" dirty="0">
                        <a:solidFill>
                          <a:srgbClr val="002060"/>
                        </a:solidFill>
                      </a:rPr>
                      <a:t>)</a:t>
                    </a:r>
                    <a:endParaRPr lang="fr-FR" sz="12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ZoneTexte 67">
                    <a:extLst>
                      <a:ext uri="{FF2B5EF4-FFF2-40B4-BE49-F238E27FC236}">
                        <a16:creationId xmlns:a16="http://schemas.microsoft.com/office/drawing/2014/main" id="{5463D11B-7260-4D92-9A9D-53937D4B98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2376" y="2052083"/>
                    <a:ext cx="1875835" cy="28116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25" t="-2174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1AF7AD72-3E76-4622-A857-5F2CFF5C413C}"/>
                </a:ext>
              </a:extLst>
            </p:cNvPr>
            <p:cNvSpPr/>
            <p:nvPr/>
          </p:nvSpPr>
          <p:spPr>
            <a:xfrm>
              <a:off x="8440377" y="2724322"/>
              <a:ext cx="267688" cy="183318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34057498-103C-4E71-A194-3B7816D848F3}"/>
              </a:ext>
            </a:extLst>
          </p:cNvPr>
          <p:cNvSpPr txBox="1"/>
          <p:nvPr/>
        </p:nvSpPr>
        <p:spPr>
          <a:xfrm>
            <a:off x="6984914" y="5498801"/>
            <a:ext cx="4818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</a:t>
            </a:r>
            <a:r>
              <a:rPr lang="en-US" sz="12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b="0" i="0" u="none" strike="noStrike" baseline="0" dirty="0"/>
              <a:t>Normalized array pattern response </a:t>
            </a:r>
            <a:r>
              <a:rPr lang="fr-FR" sz="1200" dirty="0">
                <a:latin typeface="LMRoman10-Regular"/>
              </a:rPr>
              <a:t>of</a:t>
            </a:r>
            <a:r>
              <a:rPr lang="en-US" sz="1200" dirty="0"/>
              <a:t> a single beam and </a:t>
            </a:r>
            <a:r>
              <a:rPr lang="fr-FR" sz="1200" dirty="0">
                <a:latin typeface="LMRoman10-Regular"/>
              </a:rPr>
              <a:t>of</a:t>
            </a:r>
            <a:r>
              <a:rPr lang="en-US" sz="1200" dirty="0"/>
              <a:t> </a:t>
            </a:r>
            <a:r>
              <a:rPr lang="en-US" sz="1200" b="0" i="0" u="none" strike="noStrike" baseline="0" dirty="0"/>
              <a:t>two beams generated using beam splitting when the BS adopts URA </a:t>
            </a:r>
            <a:endParaRPr lang="fr-FR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B1D4F3-2F6F-4666-BF06-E12EC94D20D2}"/>
              </a:ext>
            </a:extLst>
          </p:cNvPr>
          <p:cNvSpPr txBox="1"/>
          <p:nvPr/>
        </p:nvSpPr>
        <p:spPr>
          <a:xfrm flipH="1">
            <a:off x="375089" y="1771429"/>
            <a:ext cx="6228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1600" b="1" dirty="0"/>
              <a:t>MB-NOMA </a:t>
            </a:r>
            <a:r>
              <a:rPr lang="fr-FR" sz="1600" b="1" dirty="0" err="1"/>
              <a:t>framework</a:t>
            </a:r>
            <a:endParaRPr lang="fr-FR" sz="1600" b="1" dirty="0"/>
          </a:p>
          <a:p>
            <a:pPr marL="54000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 err="1"/>
              <a:t>Adopts</a:t>
            </a:r>
            <a:r>
              <a:rPr lang="fr-FR" sz="1600" dirty="0"/>
              <a:t> </a:t>
            </a:r>
            <a:r>
              <a:rPr lang="fr-FR" sz="1600" dirty="0" err="1">
                <a:solidFill>
                  <a:schemeClr val="tx1"/>
                </a:solidFill>
              </a:rPr>
              <a:t>beam-splitting</a:t>
            </a:r>
            <a:endParaRPr lang="fr-FR" sz="1600" dirty="0">
              <a:solidFill>
                <a:schemeClr val="tx1"/>
              </a:solidFill>
            </a:endParaRPr>
          </a:p>
          <a:p>
            <a:pPr marL="54000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Serves </a:t>
            </a:r>
            <a:r>
              <a:rPr lang="fr-FR" sz="1600" dirty="0" err="1">
                <a:solidFill>
                  <a:schemeClr val="tx1"/>
                </a:solidFill>
              </a:rPr>
              <a:t>users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arbitrary</a:t>
            </a:r>
            <a:r>
              <a:rPr lang="fr-FR" sz="1600" dirty="0"/>
              <a:t> angles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using</a:t>
            </a:r>
            <a:r>
              <a:rPr lang="fr-FR" sz="1600" dirty="0">
                <a:solidFill>
                  <a:schemeClr val="tx1"/>
                </a:solidFill>
              </a:rPr>
              <a:t> NOMA at the </a:t>
            </a:r>
            <a:r>
              <a:rPr lang="fr-FR" sz="1600" dirty="0" err="1">
                <a:solidFill>
                  <a:schemeClr val="tx1"/>
                </a:solidFill>
              </a:rPr>
              <a:t>same</a:t>
            </a:r>
            <a:r>
              <a:rPr lang="fr-FR" sz="1600" dirty="0">
                <a:solidFill>
                  <a:schemeClr val="tx1"/>
                </a:solidFill>
              </a:rPr>
              <a:t> RF </a:t>
            </a:r>
            <a:r>
              <a:rPr lang="fr-FR" sz="1600" dirty="0" err="1">
                <a:solidFill>
                  <a:schemeClr val="tx1"/>
                </a:solidFill>
              </a:rPr>
              <a:t>chain</a:t>
            </a:r>
            <a:endParaRPr lang="fr-FR" sz="1600" dirty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AC2B36E2-2A31-4D8B-97F9-F46C8993BBB5}"/>
                  </a:ext>
                </a:extLst>
              </p:cNvPr>
              <p:cNvSpPr txBox="1"/>
              <p:nvPr/>
            </p:nvSpPr>
            <p:spPr>
              <a:xfrm flipH="1">
                <a:off x="357210" y="3024377"/>
                <a:ext cx="64166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v"/>
                </a:pPr>
                <a:r>
                  <a:rPr lang="fr-FR" sz="1600" b="1" dirty="0"/>
                  <a:t>Beam-</a:t>
                </a:r>
                <a:r>
                  <a:rPr lang="fr-FR" sz="1600" b="1" dirty="0" err="1"/>
                  <a:t>splitting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with</a:t>
                </a:r>
                <a:r>
                  <a:rPr lang="fr-FR" sz="1600" b="1" dirty="0"/>
                  <a:t> URA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2-user MB-NOMA groups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RF </a:t>
                </a:r>
                <a:r>
                  <a:rPr lang="fr-FR" sz="1600" dirty="0" err="1"/>
                  <a:t>chain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sz="1600" dirty="0"/>
                  <a:t> serves user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1600" dirty="0"/>
                  <a:t> and user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r-FR" sz="1600" dirty="0"/>
                  <a:t> via </a:t>
                </a:r>
                <a:r>
                  <a:rPr lang="fr-FR" sz="1600" dirty="0" err="1"/>
                  <a:t>beam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splitting</a:t>
                </a:r>
                <a:endParaRPr lang="fr-FR" sz="1600" dirty="0"/>
              </a:p>
              <a:p>
                <a:pPr marL="254250" lvl="1">
                  <a:buClr>
                    <a:schemeClr val="accent1">
                      <a:lumMod val="75000"/>
                    </a:schemeClr>
                  </a:buClr>
                </a:pPr>
                <a:r>
                  <a:rPr lang="fr-FR" sz="1600" dirty="0">
                    <a:sym typeface="Wingdings" panose="05000000000000000000" pitchFamily="2" charset="2"/>
                  </a:rPr>
                  <a:t> </a:t>
                </a:r>
                <a:r>
                  <a:rPr lang="fr-FR" sz="1600" dirty="0"/>
                  <a:t>The </a:t>
                </a:r>
                <a:r>
                  <a:rPr lang="fr-FR" sz="1600" dirty="0" err="1"/>
                  <a:t>analog</a:t>
                </a:r>
                <a:r>
                  <a:rPr lang="fr-FR" sz="1600" dirty="0"/>
                  <a:t> </a:t>
                </a:r>
                <a:r>
                  <a:rPr lang="fr-FR" sz="1600" dirty="0" err="1"/>
                  <a:t>beamformer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FR" sz="1600" dirty="0"/>
                  <a:t>:</a:t>
                </a:r>
              </a:p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fr-FR" sz="16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AC2B36E2-2A31-4D8B-97F9-F46C8993B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7210" y="3024377"/>
                <a:ext cx="6416648" cy="1323439"/>
              </a:xfrm>
              <a:prstGeom prst="rect">
                <a:avLst/>
              </a:prstGeom>
              <a:blipFill>
                <a:blip r:embed="rId15"/>
                <a:stretch>
                  <a:fillRect l="-380" t="-13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6E4D55B-B3A6-4BCC-9053-07F0BF50045A}"/>
                  </a:ext>
                </a:extLst>
              </p:cNvPr>
              <p:cNvSpPr txBox="1"/>
              <p:nvPr/>
            </p:nvSpPr>
            <p:spPr>
              <a:xfrm>
                <a:off x="7022723" y="2129156"/>
                <a:ext cx="8606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</a:rPr>
                  <a:t>user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14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6E4D55B-B3A6-4BCC-9053-07F0BF500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723" y="2129156"/>
                <a:ext cx="860671" cy="307777"/>
              </a:xfrm>
              <a:prstGeom prst="rect">
                <a:avLst/>
              </a:prstGeom>
              <a:blipFill>
                <a:blip r:embed="rId16"/>
                <a:stretch>
                  <a:fillRect l="-2128"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D992707-E532-448C-A4A8-92E53E0D38CD}"/>
                  </a:ext>
                </a:extLst>
              </p:cNvPr>
              <p:cNvSpPr txBox="1"/>
              <p:nvPr/>
            </p:nvSpPr>
            <p:spPr>
              <a:xfrm>
                <a:off x="7020656" y="3940363"/>
                <a:ext cx="8606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user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D992707-E532-448C-A4A8-92E53E0D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56" y="3940363"/>
                <a:ext cx="860671" cy="307777"/>
              </a:xfrm>
              <a:prstGeom prst="rect">
                <a:avLst/>
              </a:prstGeom>
              <a:blipFill>
                <a:blip r:embed="rId17"/>
                <a:stretch>
                  <a:fillRect l="-2128"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E0F024A-BD6A-414F-A55D-CAF671507EF6}"/>
                  </a:ext>
                </a:extLst>
              </p:cNvPr>
              <p:cNvSpPr txBox="1"/>
              <p:nvPr/>
            </p:nvSpPr>
            <p:spPr>
              <a:xfrm>
                <a:off x="4916990" y="4219703"/>
                <a:ext cx="8606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</a:rPr>
                  <a:t>user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14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E0F024A-BD6A-414F-A55D-CAF671507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90" y="4219703"/>
                <a:ext cx="860671" cy="307777"/>
              </a:xfrm>
              <a:prstGeom prst="rect">
                <a:avLst/>
              </a:prstGeom>
              <a:blipFill>
                <a:blip r:embed="rId18"/>
                <a:stretch>
                  <a:fillRect l="-2128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A38C60D2-51E4-4D20-857D-96C93EFEE54C}"/>
                  </a:ext>
                </a:extLst>
              </p:cNvPr>
              <p:cNvSpPr txBox="1"/>
              <p:nvPr/>
            </p:nvSpPr>
            <p:spPr>
              <a:xfrm>
                <a:off x="4928861" y="4477499"/>
                <a:ext cx="8606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user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A38C60D2-51E4-4D20-857D-96C93EFEE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861" y="4477499"/>
                <a:ext cx="860671" cy="307777"/>
              </a:xfrm>
              <a:prstGeom prst="rect">
                <a:avLst/>
              </a:prstGeom>
              <a:blipFill>
                <a:blip r:embed="rId17"/>
                <a:stretch>
                  <a:fillRect l="-2128"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e 5">
            <a:extLst>
              <a:ext uri="{FF2B5EF4-FFF2-40B4-BE49-F238E27FC236}">
                <a16:creationId xmlns:a16="http://schemas.microsoft.com/office/drawing/2014/main" id="{36569BD9-4661-4C49-9210-E9FEDBCB4547}"/>
              </a:ext>
            </a:extLst>
          </p:cNvPr>
          <p:cNvGrpSpPr/>
          <p:nvPr/>
        </p:nvGrpSpPr>
        <p:grpSpPr>
          <a:xfrm>
            <a:off x="3642377" y="4544244"/>
            <a:ext cx="320023" cy="276999"/>
            <a:chOff x="3642377" y="4544244"/>
            <a:chExt cx="320023" cy="27699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E301C0-9719-4222-A45A-4A008C098F06}"/>
                </a:ext>
              </a:extLst>
            </p:cNvPr>
            <p:cNvSpPr/>
            <p:nvPr/>
          </p:nvSpPr>
          <p:spPr>
            <a:xfrm>
              <a:off x="3733800" y="4607881"/>
              <a:ext cx="152400" cy="136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1A0ABFE9-1A13-48A5-9F7F-00D9487E4200}"/>
                    </a:ext>
                  </a:extLst>
                </p:cNvPr>
                <p:cNvSpPr txBox="1"/>
                <p:nvPr/>
              </p:nvSpPr>
              <p:spPr>
                <a:xfrm>
                  <a:off x="3642377" y="4544244"/>
                  <a:ext cx="3200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fr-FR" sz="1200" i="1" dirty="0"/>
                </a:p>
              </p:txBody>
            </p:sp>
          </mc:Choice>
          <mc:Fallback xmlns="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1A0ABFE9-1A13-48A5-9F7F-00D9487E42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377" y="4544244"/>
                  <a:ext cx="320023" cy="27699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CDECBB1-9061-4DC4-93D6-2297A98A303B}"/>
              </a:ext>
            </a:extLst>
          </p:cNvPr>
          <p:cNvGrpSpPr/>
          <p:nvPr/>
        </p:nvGrpSpPr>
        <p:grpSpPr>
          <a:xfrm>
            <a:off x="7620000" y="1752600"/>
            <a:ext cx="3124200" cy="2806495"/>
            <a:chOff x="8077200" y="1511667"/>
            <a:chExt cx="3124200" cy="280649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BA2727-AB48-4661-A948-DCA2C88ADEFC}"/>
                </a:ext>
              </a:extLst>
            </p:cNvPr>
            <p:cNvSpPr/>
            <p:nvPr/>
          </p:nvSpPr>
          <p:spPr>
            <a:xfrm>
              <a:off x="8077200" y="3794942"/>
              <a:ext cx="3124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accent5"/>
                  </a:solidFill>
                  <a:cs typeface="Times New Roman" panose="02020603050405020304" pitchFamily="18" charset="0"/>
                </a:rPr>
                <a:t>Figure</a:t>
              </a:r>
              <a:r>
                <a:rPr lang="en-US" sz="1400" i="1" dirty="0">
                  <a:solidFill>
                    <a:schemeClr val="accent5"/>
                  </a:solidFill>
                  <a:cs typeface="Times New Roman" panose="02020603050405020304" pitchFamily="18" charset="0"/>
                </a:rPr>
                <a:t>: </a:t>
              </a:r>
              <a:r>
                <a:rPr lang="en-US" sz="1400" dirty="0">
                  <a:cs typeface="Times New Roman" panose="02020603050405020304" pitchFamily="18" charset="0"/>
                </a:rPr>
                <a:t>2-user MB-NOMA: Two users served at the same RF chain.  </a:t>
              </a:r>
              <a:endParaRPr lang="fr-FR" sz="1400" dirty="0">
                <a:cs typeface="Times New Roman" panose="02020603050405020304" pitchFamily="18" charset="0"/>
              </a:endParaRP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122F3EE4-ADF2-419E-A841-EB2AC4E14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1511667"/>
              <a:ext cx="2296405" cy="2187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8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50" grpId="0" animBg="1"/>
      <p:bldP spid="50" grpId="1" animBg="1"/>
      <p:bldP spid="44" grpId="0" animBg="1"/>
      <p:bldP spid="44" grpId="1" animBg="1"/>
      <p:bldP spid="69" grpId="0"/>
      <p:bldP spid="31" grpId="0"/>
      <p:bldP spid="33" grpId="0"/>
      <p:bldP spid="33" grpId="1"/>
      <p:bldP spid="34" grpId="0"/>
      <p:bldP spid="34" grpId="1"/>
      <p:bldP spid="32" grpId="0"/>
      <p:bldP spid="32" grpId="1"/>
      <p:bldP spid="35" grpId="0"/>
      <p:bldP spid="3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>
            <a:extLst>
              <a:ext uri="{FF2B5EF4-FFF2-40B4-BE49-F238E27FC236}">
                <a16:creationId xmlns:a16="http://schemas.microsoft.com/office/drawing/2014/main" id="{88ECDB14-7662-4434-8DEB-82EDDD2BE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8" y="1324313"/>
            <a:ext cx="4648200" cy="37772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038DF3-1D69-4A29-A268-88FA77EEAC74}"/>
              </a:ext>
            </a:extLst>
          </p:cNvPr>
          <p:cNvSpPr/>
          <p:nvPr/>
        </p:nvSpPr>
        <p:spPr>
          <a:xfrm>
            <a:off x="1140266" y="5129788"/>
            <a:ext cx="4506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Figure</a:t>
            </a:r>
            <a:r>
              <a:rPr lang="fr-FR" sz="14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en-US" sz="1400" dirty="0"/>
              <a:t>Sum-rate against Δ𝜃 with </a:t>
            </a:r>
            <a:r>
              <a:rPr lang="fr-FR" sz="1400" dirty="0"/>
              <a:t>128 × 1 ULA</a:t>
            </a:r>
            <a:endParaRPr lang="fr-FR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4F4E358-6D4F-43B5-AA91-1D9A1E1B0BD5}"/>
                  </a:ext>
                </a:extLst>
              </p:cNvPr>
              <p:cNvSpPr txBox="1"/>
              <p:nvPr/>
            </p:nvSpPr>
            <p:spPr>
              <a:xfrm>
                <a:off x="1992308" y="3027145"/>
                <a:ext cx="2802824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=2.25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1400" dirty="0">
                    <a:solidFill>
                      <a:srgbClr val="C0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 3-dB </a:t>
                </a:r>
                <a:r>
                  <a:rPr lang="en-US" sz="1400" dirty="0" err="1">
                    <a:solidFill>
                      <a:srgbClr val="C0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beamwidth</a:t>
                </a:r>
                <a:r>
                  <a:rPr lang="en-US" sz="1400" dirty="0">
                    <a:solidFill>
                      <a:srgbClr val="C0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fr-FR" sz="1400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4F4E358-6D4F-43B5-AA91-1D9A1E1B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308" y="3027145"/>
                <a:ext cx="2802824" cy="304800"/>
              </a:xfrm>
              <a:prstGeom prst="rect">
                <a:avLst/>
              </a:prstGeom>
              <a:blipFill>
                <a:blip r:embed="rId4"/>
                <a:stretch>
                  <a:fillRect t="-6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253">
            <a:extLst>
              <a:ext uri="{FF2B5EF4-FFF2-40B4-BE49-F238E27FC236}">
                <a16:creationId xmlns:a16="http://schemas.microsoft.com/office/drawing/2014/main" id="{BC4DCF91-419B-4574-B305-DE72CA4B309D}"/>
              </a:ext>
            </a:extLst>
          </p:cNvPr>
          <p:cNvCxnSpPr>
            <a:cxnSpLocks/>
          </p:cNvCxnSpPr>
          <p:nvPr/>
        </p:nvCxnSpPr>
        <p:spPr>
          <a:xfrm flipH="1">
            <a:off x="2373308" y="2772113"/>
            <a:ext cx="750095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entagone 311">
            <a:extLst>
              <a:ext uri="{FF2B5EF4-FFF2-40B4-BE49-F238E27FC236}">
                <a16:creationId xmlns:a16="http://schemas.microsoft.com/office/drawing/2014/main" id="{16D76953-FEB9-43D3-8DF8-F6F6DB01EB25}"/>
              </a:ext>
            </a:extLst>
          </p:cNvPr>
          <p:cNvSpPr/>
          <p:nvPr/>
        </p:nvSpPr>
        <p:spPr>
          <a:xfrm>
            <a:off x="2819400" y="5574659"/>
            <a:ext cx="7279571" cy="685822"/>
          </a:xfrm>
          <a:prstGeom prst="homePlate">
            <a:avLst>
              <a:gd name="adj" fmla="val 852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cs typeface="Times New Roman" panose="02020603050405020304" pitchFamily="18" charset="0"/>
              </a:rPr>
              <a:t>Step 1: Cluster first the users with high spatial interference within SB-NOMA groups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cs typeface="Times New Roman" panose="02020603050405020304" pitchFamily="18" charset="0"/>
              </a:rPr>
              <a:t>Step 2: Cluster the remaining users within MB-NOMA groups</a:t>
            </a:r>
            <a:endParaRPr lang="fr-FR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48C7D8-4751-44B8-9BCE-74B5127C84D9}"/>
              </a:ext>
            </a:extLst>
          </p:cNvPr>
          <p:cNvSpPr/>
          <p:nvPr/>
        </p:nvSpPr>
        <p:spPr>
          <a:xfrm rot="10800000">
            <a:off x="3657600" y="7077774"/>
            <a:ext cx="6805799" cy="463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en angle 12">
            <a:extLst>
              <a:ext uri="{FF2B5EF4-FFF2-40B4-BE49-F238E27FC236}">
                <a16:creationId xmlns:a16="http://schemas.microsoft.com/office/drawing/2014/main" id="{1912264F-1E56-46FB-9871-6917DE77114C}"/>
              </a:ext>
            </a:extLst>
          </p:cNvPr>
          <p:cNvCxnSpPr>
            <a:cxnSpLocks/>
          </p:cNvCxnSpPr>
          <p:nvPr/>
        </p:nvCxnSpPr>
        <p:spPr>
          <a:xfrm>
            <a:off x="2269920" y="5773554"/>
            <a:ext cx="396044" cy="144016"/>
          </a:xfrm>
          <a:prstGeom prst="bentConnector3">
            <a:avLst>
              <a:gd name="adj1" fmla="val 2676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969F4CA-3D48-4BD9-AFC4-936DCAF54976}"/>
              </a:ext>
            </a:extLst>
          </p:cNvPr>
          <p:cNvGrpSpPr/>
          <p:nvPr/>
        </p:nvGrpSpPr>
        <p:grpSpPr>
          <a:xfrm>
            <a:off x="6324039" y="1737203"/>
            <a:ext cx="4343961" cy="523220"/>
            <a:chOff x="4304192" y="2388249"/>
            <a:chExt cx="3727275" cy="5232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B67986-651B-42C8-9093-6498FA1A06CF}"/>
                </a:ext>
              </a:extLst>
            </p:cNvPr>
            <p:cNvSpPr/>
            <p:nvPr/>
          </p:nvSpPr>
          <p:spPr>
            <a:xfrm>
              <a:off x="4592895" y="2388249"/>
              <a:ext cx="34385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The 2 beams generated by MB-NOMA are superimposed </a:t>
              </a:r>
              <a:r>
                <a:rPr lang="en-US" sz="1400" dirty="0">
                  <a:solidFill>
                    <a:srgbClr val="7030A0"/>
                  </a:solidFill>
                  <a:cs typeface="Times New Roman" panose="02020603050405020304" pitchFamily="18" charset="0"/>
                  <a:sym typeface="Wingdings" panose="05000000000000000000" pitchFamily="2" charset="2"/>
                </a:rPr>
                <a:t> SB-NOMA </a:t>
              </a:r>
              <a:r>
                <a:rPr lang="en-US" sz="1400" dirty="0">
                  <a:solidFill>
                    <a:srgbClr val="7030A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 MB-NOMA.</a:t>
              </a:r>
              <a:endParaRPr lang="fr-FR" sz="1400" dirty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94A795-AAB8-4491-ACD8-09CAC9F20D31}"/>
                </a:ext>
              </a:extLst>
            </p:cNvPr>
            <p:cNvSpPr/>
            <p:nvPr/>
          </p:nvSpPr>
          <p:spPr>
            <a:xfrm>
              <a:off x="4304192" y="2508591"/>
              <a:ext cx="201762" cy="27675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</a:t>
              </a:r>
              <a:endParaRPr lang="fr-FR" sz="1400" b="1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A5CE3F9-B218-4D89-8259-98F8E85CE557}"/>
              </a:ext>
            </a:extLst>
          </p:cNvPr>
          <p:cNvGrpSpPr/>
          <p:nvPr/>
        </p:nvGrpSpPr>
        <p:grpSpPr>
          <a:xfrm>
            <a:off x="6324039" y="2598230"/>
            <a:ext cx="4343961" cy="307777"/>
            <a:chOff x="4303081" y="3254387"/>
            <a:chExt cx="4343961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6FBF97-734E-474E-8B7B-D701DA300709}"/>
                </a:ext>
              </a:extLst>
            </p:cNvPr>
            <p:cNvSpPr/>
            <p:nvPr/>
          </p:nvSpPr>
          <p:spPr>
            <a:xfrm>
              <a:off x="4563948" y="3254387"/>
              <a:ext cx="40830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SB-NOMA </a:t>
              </a:r>
              <a:r>
                <a:rPr lang="fr-FR" sz="1400" dirty="0" err="1">
                  <a:solidFill>
                    <a:srgbClr val="002060"/>
                  </a:solidFill>
                  <a:cs typeface="Times New Roman" panose="02020603050405020304" pitchFamily="18" charset="0"/>
                </a:rPr>
                <a:t>slightly</a:t>
              </a:r>
              <a:r>
                <a:rPr lang="fr-FR" sz="1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 </a:t>
              </a:r>
              <a:r>
                <a:rPr lang="fr-FR" sz="1400" dirty="0" err="1">
                  <a:solidFill>
                    <a:srgbClr val="002060"/>
                  </a:solidFill>
                  <a:cs typeface="Times New Roman" panose="02020603050405020304" pitchFamily="18" charset="0"/>
                </a:rPr>
                <a:t>outperforms</a:t>
              </a:r>
              <a:r>
                <a:rPr lang="fr-FR" sz="1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 MB-NOMA</a:t>
              </a:r>
              <a:endParaRPr lang="fr-FR" sz="1400" dirty="0">
                <a:solidFill>
                  <a:srgbClr val="00206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98B574-8BC5-4562-8844-742A84A8752E}"/>
                </a:ext>
              </a:extLst>
            </p:cNvPr>
            <p:cNvSpPr/>
            <p:nvPr/>
          </p:nvSpPr>
          <p:spPr>
            <a:xfrm>
              <a:off x="4303081" y="3281487"/>
              <a:ext cx="201762" cy="27675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2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748242F-15E1-48C2-8D13-809DD8022D7F}"/>
              </a:ext>
            </a:extLst>
          </p:cNvPr>
          <p:cNvGrpSpPr/>
          <p:nvPr/>
        </p:nvGrpSpPr>
        <p:grpSpPr>
          <a:xfrm>
            <a:off x="6324039" y="3243814"/>
            <a:ext cx="4083094" cy="523220"/>
            <a:chOff x="4309435" y="3914378"/>
            <a:chExt cx="3614647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8505D42-3EEE-4576-9921-D664DF68A31E}"/>
                    </a:ext>
                  </a:extLst>
                </p:cNvPr>
                <p:cNvSpPr/>
                <p:nvPr/>
              </p:nvSpPr>
              <p:spPr>
                <a:xfrm>
                  <a:off x="4598472" y="3914378"/>
                  <a:ext cx="332561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cs typeface="Times New Roman" panose="02020603050405020304" pitchFamily="18" charset="0"/>
                    </a:rPr>
                    <a:t>SB-NOMA performance degrades as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1400" dirty="0">
                      <a:solidFill>
                        <a:srgbClr val="0070C0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en-US" sz="1400" dirty="0">
                      <a:solidFill>
                        <a:srgbClr val="0070C0"/>
                      </a:solidFill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</a:t>
                  </a:r>
                  <a:r>
                    <a:rPr lang="en-US" sz="1400" dirty="0">
                      <a:solidFill>
                        <a:srgbClr val="0070C0"/>
                      </a:solidFill>
                      <a:cs typeface="Times New Roman" panose="02020603050405020304" pitchFamily="18" charset="0"/>
                    </a:rPr>
                    <a:t> due to the severe beam </a:t>
                  </a:r>
                  <a:r>
                    <a:rPr lang="fr-FR" sz="1400" dirty="0" err="1">
                      <a:solidFill>
                        <a:srgbClr val="0070C0"/>
                      </a:solidFill>
                      <a:cs typeface="Times New Roman" panose="02020603050405020304" pitchFamily="18" charset="0"/>
                    </a:rPr>
                    <a:t>misalignment</a:t>
                  </a:r>
                  <a:r>
                    <a:rPr lang="fr-FR" sz="1400" dirty="0">
                      <a:solidFill>
                        <a:srgbClr val="0070C0"/>
                      </a:solidFill>
                      <a:cs typeface="Times New Roman" panose="02020603050405020304" pitchFamily="18" charset="0"/>
                    </a:rPr>
                    <a:t>.</a:t>
                  </a:r>
                  <a:endParaRPr lang="fr-FR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C06DD0B-3697-46FD-BB6A-4C57D348AF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8472" y="3914378"/>
                  <a:ext cx="3325610" cy="523220"/>
                </a:xfrm>
                <a:prstGeom prst="rect">
                  <a:avLst/>
                </a:prstGeom>
                <a:blipFill>
                  <a:blip r:embed="rId18"/>
                  <a:stretch>
                    <a:fillRect l="-550" t="-2326" b="-1162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587FA1-FF09-489F-BBB6-CDDC67DEF18A}"/>
                </a:ext>
              </a:extLst>
            </p:cNvPr>
            <p:cNvSpPr/>
            <p:nvPr/>
          </p:nvSpPr>
          <p:spPr>
            <a:xfrm>
              <a:off x="4309435" y="4008702"/>
              <a:ext cx="196045" cy="276753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  <a:endParaRPr lang="fr-FR" sz="1400" b="1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6F92E0F-A5FE-4269-9089-898D11A99E0A}"/>
              </a:ext>
            </a:extLst>
          </p:cNvPr>
          <p:cNvGrpSpPr/>
          <p:nvPr/>
        </p:nvGrpSpPr>
        <p:grpSpPr>
          <a:xfrm>
            <a:off x="6310184" y="3927863"/>
            <a:ext cx="4357816" cy="523220"/>
            <a:chOff x="4303081" y="3183501"/>
            <a:chExt cx="3714804" cy="5232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BD6CA88-59A0-4CC5-B2AB-5C3798F8CF85}"/>
                </a:ext>
              </a:extLst>
            </p:cNvPr>
            <p:cNvSpPr/>
            <p:nvPr/>
          </p:nvSpPr>
          <p:spPr>
            <a:xfrm>
              <a:off x="4596516" y="3183501"/>
              <a:ext cx="34213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B0F0"/>
                  </a:solidFill>
                  <a:cs typeface="Times New Roman" panose="02020603050405020304" pitchFamily="18" charset="0"/>
                </a:rPr>
                <a:t>MB-NOMA outperforms SB-NOMA and has approximately a constant </a:t>
              </a:r>
              <a:r>
                <a:rPr lang="fr-FR" sz="1400" dirty="0" err="1">
                  <a:solidFill>
                    <a:srgbClr val="00B0F0"/>
                  </a:solidFill>
                  <a:cs typeface="Times New Roman" panose="02020603050405020304" pitchFamily="18" charset="0"/>
                </a:rPr>
                <a:t>sum</a:t>
              </a:r>
              <a:r>
                <a:rPr lang="fr-FR" sz="1400" dirty="0">
                  <a:solidFill>
                    <a:srgbClr val="00B0F0"/>
                  </a:solidFill>
                  <a:cs typeface="Times New Roman" panose="02020603050405020304" pitchFamily="18" charset="0"/>
                </a:rPr>
                <a:t>-rate</a:t>
              </a:r>
              <a:endParaRPr lang="fr-FR" sz="1400" dirty="0">
                <a:solidFill>
                  <a:srgbClr val="00B0F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E4E9CD6-D67C-4D9C-A03A-03163EC58AC3}"/>
                </a:ext>
              </a:extLst>
            </p:cNvPr>
            <p:cNvSpPr/>
            <p:nvPr/>
          </p:nvSpPr>
          <p:spPr>
            <a:xfrm>
              <a:off x="4303081" y="3281487"/>
              <a:ext cx="201762" cy="27675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4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0C83952-23CD-4657-8157-A85EFC5F6761}"/>
              </a:ext>
            </a:extLst>
          </p:cNvPr>
          <p:cNvSpPr/>
          <p:nvPr/>
        </p:nvSpPr>
        <p:spPr>
          <a:xfrm>
            <a:off x="3123403" y="3582842"/>
            <a:ext cx="196045" cy="27675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  <a:endParaRPr lang="fr-FR" sz="14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555AB7-9FDA-4B8A-977F-8E66E4D364C5}"/>
              </a:ext>
            </a:extLst>
          </p:cNvPr>
          <p:cNvSpPr/>
          <p:nvPr/>
        </p:nvSpPr>
        <p:spPr>
          <a:xfrm>
            <a:off x="3667066" y="1891728"/>
            <a:ext cx="201762" cy="27675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687A1E-EA06-488F-9E41-EFE5DA1E0FCA}"/>
              </a:ext>
            </a:extLst>
          </p:cNvPr>
          <p:cNvSpPr/>
          <p:nvPr/>
        </p:nvSpPr>
        <p:spPr>
          <a:xfrm>
            <a:off x="2266180" y="1922208"/>
            <a:ext cx="201762" cy="27675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  <a:endParaRPr lang="fr-FR" sz="14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7114B5-A3AB-4116-9ECB-B777EDF4A507}"/>
              </a:ext>
            </a:extLst>
          </p:cNvPr>
          <p:cNvSpPr/>
          <p:nvPr/>
        </p:nvSpPr>
        <p:spPr>
          <a:xfrm>
            <a:off x="2845994" y="2172332"/>
            <a:ext cx="201762" cy="2767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B128CC4-6386-4B78-805C-DC2D8291A085}"/>
              </a:ext>
            </a:extLst>
          </p:cNvPr>
          <p:cNvSpPr txBox="1"/>
          <p:nvPr/>
        </p:nvSpPr>
        <p:spPr>
          <a:xfrm>
            <a:off x="-1" y="412167"/>
            <a:ext cx="10515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Introduction, System Model, </a:t>
            </a:r>
            <a:r>
              <a:rPr lang="en-US" sz="1200" i="0" u="none" strike="noStrike" baseline="0" dirty="0">
                <a:latin typeface="+mj-lt"/>
              </a:rPr>
              <a:t>Joint 𝛽-based SB-NOMA and TDMA</a:t>
            </a:r>
            <a:r>
              <a:rPr lang="en-US" sz="1200" dirty="0">
                <a:latin typeface="+mj-lt"/>
              </a:rPr>
              <a:t>, </a:t>
            </a:r>
            <a:r>
              <a:rPr lang="en-US" sz="1200" b="1" i="0" u="none" strike="noStrike" baseline="0" dirty="0">
                <a:latin typeface="+mj-lt"/>
              </a:rPr>
              <a:t>Joint Angle-Domain SB- and MB-NOMA</a:t>
            </a:r>
            <a:r>
              <a:rPr lang="en-US" sz="1200" i="0" u="none" strike="noStrike" baseline="0" dirty="0">
                <a:latin typeface="+mj-lt"/>
              </a:rPr>
              <a:t>, </a:t>
            </a:r>
            <a:r>
              <a:rPr lang="en-US" sz="1200" dirty="0">
                <a:latin typeface="+mj-lt"/>
              </a:rPr>
              <a:t>Simulation Results, Conclusions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9B6E33B-150C-4430-9DB0-33D3AD3672FD}"/>
              </a:ext>
            </a:extLst>
          </p:cNvPr>
          <p:cNvSpPr txBox="1"/>
          <p:nvPr/>
        </p:nvSpPr>
        <p:spPr>
          <a:xfrm>
            <a:off x="6220" y="689166"/>
            <a:ext cx="10661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+mj-lt"/>
                <a:cs typeface="Times New Roman" panose="02020603050405020304" pitchFamily="18" charset="0"/>
              </a:rPr>
              <a:t>2-User Scenario: SB-NOMA vs MB-NOMA</a:t>
            </a:r>
          </a:p>
        </p:txBody>
      </p:sp>
      <p:graphicFrame>
        <p:nvGraphicFramePr>
          <p:cNvPr id="42" name="Diagramme 41">
            <a:extLst>
              <a:ext uri="{FF2B5EF4-FFF2-40B4-BE49-F238E27FC236}">
                <a16:creationId xmlns:a16="http://schemas.microsoft.com/office/drawing/2014/main" id="{D596BBB4-6F27-49D2-B2BB-3AC3775A5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54545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8989DC9A-519F-41CB-BAF9-24B2ADF9929B}"/>
                  </a:ext>
                </a:extLst>
              </p:cNvPr>
              <p:cNvSpPr txBox="1"/>
              <p:nvPr/>
            </p:nvSpPr>
            <p:spPr>
              <a:xfrm>
                <a:off x="2002306" y="1647043"/>
                <a:ext cx="8436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8989DC9A-519F-41CB-BAF9-24B2ADF99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06" y="1647043"/>
                <a:ext cx="843688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6E0FFE67-7543-4566-9746-8E10033A9F21}"/>
              </a:ext>
            </a:extLst>
          </p:cNvPr>
          <p:cNvSpPr txBox="1"/>
          <p:nvPr/>
        </p:nvSpPr>
        <p:spPr>
          <a:xfrm flipH="1">
            <a:off x="5132240" y="1869905"/>
            <a:ext cx="96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>
                    <a:lumMod val="75000"/>
                  </a:schemeClr>
                </a:solidFill>
              </a:rPr>
              <a:t>MB-NOMA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1A0549E-B52F-4B0D-BAD3-ED060F754A18}"/>
              </a:ext>
            </a:extLst>
          </p:cNvPr>
          <p:cNvSpPr txBox="1"/>
          <p:nvPr/>
        </p:nvSpPr>
        <p:spPr>
          <a:xfrm flipH="1">
            <a:off x="5122133" y="4174084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SB-NOMA</a:t>
            </a:r>
          </a:p>
        </p:txBody>
      </p:sp>
    </p:spTree>
    <p:extLst>
      <p:ext uri="{BB962C8B-B14F-4D97-AF65-F5344CB8AC3E}">
        <p14:creationId xmlns:p14="http://schemas.microsoft.com/office/powerpoint/2010/main" val="29972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 animBg="1"/>
      <p:bldP spid="37" grpId="0" animBg="1"/>
      <p:bldP spid="38" grpId="0" animBg="1"/>
      <p:bldP spid="39" grpId="0" animBg="1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10515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Introduction, System Model, </a:t>
            </a:r>
            <a:r>
              <a:rPr lang="en-US" sz="1200" i="0" u="none" strike="noStrike" baseline="0" dirty="0">
                <a:latin typeface="+mj-lt"/>
              </a:rPr>
              <a:t>Joint 𝛽-based SB-NOMA and TDMA</a:t>
            </a:r>
            <a:r>
              <a:rPr lang="en-US" sz="1200" dirty="0">
                <a:latin typeface="+mj-lt"/>
              </a:rPr>
              <a:t>, </a:t>
            </a:r>
            <a:r>
              <a:rPr lang="en-US" sz="1200" b="1" i="0" u="none" strike="noStrike" baseline="0" dirty="0">
                <a:latin typeface="+mj-lt"/>
              </a:rPr>
              <a:t>Joint Angle-Domain SB- and MB-NOMA</a:t>
            </a:r>
            <a:r>
              <a:rPr lang="en-US" sz="1200" i="0" u="none" strike="noStrike" baseline="0" dirty="0">
                <a:latin typeface="+mj-lt"/>
              </a:rPr>
              <a:t>, </a:t>
            </a:r>
            <a:r>
              <a:rPr lang="en-US" sz="1200" dirty="0">
                <a:latin typeface="+mj-lt"/>
              </a:rPr>
              <a:t>Simulation Results, Conclusions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7B15318-FD8B-4324-A170-537DD2DDCABA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+mj-lt"/>
                <a:cs typeface="Times New Roman" panose="02020603050405020304" pitchFamily="18" charset="0"/>
              </a:rPr>
              <a:t>System model 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3D864DD2-1FA2-4D0F-9F54-6FB87769A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947241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80ACD51-B243-47B5-ACF4-3CA37A2C9E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4498" y="1488672"/>
            <a:ext cx="6098825" cy="3055392"/>
          </a:xfrm>
          <a:prstGeom prst="rect">
            <a:avLst/>
          </a:prstGeom>
        </p:spPr>
      </p:pic>
      <p:pic>
        <p:nvPicPr>
          <p:cNvPr id="3" name="Image 2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\begin{equation}\label{}&#10; \textbf{w}_g=&#10; \begin{cases}&#10;  \textbf{a}(\vec{\Theta}_g,M_x,M_z) \  &amp;\text{if \ SB-NOMA with $ \mathbf{card}(\mathcal{S}_g)\ge 2 $,}\\&#10;  \textbf{w}_g^{\text{MB-NOMA}} &amp;\text{if \ MB-NOMA with $ \mathcal{S}_g =\{k,k'\}$,} \\&#10;  \textbf{a}(\vec{\Theta}_{1,k},M_x,M_z) &amp;\text{if \ SU with $ \mathcal{S}_g =\{k\} $. }&#10; \end{cases}&#10;\end{equation} &#10;&#10;\end{document}" title="IguanaTex Bitmap Display">
            <a:extLst>
              <a:ext uri="{FF2B5EF4-FFF2-40B4-BE49-F238E27FC236}">
                <a16:creationId xmlns:a16="http://schemas.microsoft.com/office/drawing/2014/main" id="{574F953F-20A9-4BC1-863A-0DD8DE11A3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8"/>
          <a:stretch/>
        </p:blipFill>
        <p:spPr>
          <a:xfrm>
            <a:off x="550406" y="3303940"/>
            <a:ext cx="4876800" cy="7475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25C3B0B-EC57-4FA8-825F-568ED39B660A}"/>
              </a:ext>
            </a:extLst>
          </p:cNvPr>
          <p:cNvSpPr txBox="1"/>
          <p:nvPr/>
        </p:nvSpPr>
        <p:spPr>
          <a:xfrm>
            <a:off x="6360160" y="4666461"/>
            <a:ext cx="4049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Figure: </a:t>
            </a:r>
            <a:r>
              <a:rPr lang="en-US" sz="1400" b="0" strike="noStrike" baseline="0" dirty="0"/>
              <a:t>Joint SB- and MB MIMO-NOMA scheme</a:t>
            </a:r>
            <a:r>
              <a:rPr lang="en-US" sz="1400" b="0" u="none" strike="noStrike" baseline="0" dirty="0"/>
              <a:t>.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7D36F14-625F-45CE-B513-E306AC9F67B3}"/>
                  </a:ext>
                </a:extLst>
              </p:cNvPr>
              <p:cNvSpPr txBox="1"/>
              <p:nvPr/>
            </p:nvSpPr>
            <p:spPr>
              <a:xfrm flipH="1">
                <a:off x="153114" y="1488672"/>
                <a:ext cx="6207046" cy="1866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1600" b="1" u="sng" dirty="0">
                    <a:latin typeface="+mj-lt"/>
                  </a:rPr>
                  <a:t>Joint SB- and MB-NOMA scheme</a:t>
                </a:r>
              </a:p>
              <a:p>
                <a:pPr marL="82800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SU groups </a:t>
                </a:r>
              </a:p>
              <a:p>
                <a:pPr marL="82800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SB-NOMA groups</a:t>
                </a:r>
              </a:p>
              <a:p>
                <a:pPr marL="82800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MB-NOMA groups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q"/>
                </a:pPr>
                <a:endParaRPr lang="en-US" sz="1400" dirty="0"/>
              </a:p>
              <a:p>
                <a:pPr>
                  <a:buClr>
                    <a:schemeClr val="accent1">
                      <a:lumMod val="75000"/>
                    </a:schemeClr>
                  </a:buClr>
                  <a:buSzPct val="100000"/>
                </a:pPr>
                <a:r>
                  <a:rPr lang="en-US" sz="1600" b="1" u="sng" dirty="0"/>
                  <a:t>System Model</a:t>
                </a:r>
              </a:p>
              <a:p>
                <a:pPr marL="82800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The </a:t>
                </a:r>
                <a:r>
                  <a:rPr lang="fr-FR" sz="1600" dirty="0" err="1"/>
                  <a:t>analog</a:t>
                </a:r>
                <a:r>
                  <a:rPr lang="fr-FR" sz="1600" dirty="0"/>
                  <a:t> </a:t>
                </a:r>
                <a:r>
                  <a:rPr lang="fr-FR" sz="1600" dirty="0" err="1"/>
                  <a:t>beamformer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FR" sz="1600" dirty="0"/>
                  <a:t> </a:t>
                </a:r>
                <a:r>
                  <a:rPr lang="fr-FR" sz="1600" dirty="0" err="1"/>
                  <a:t>related</a:t>
                </a:r>
                <a:r>
                  <a:rPr lang="fr-FR" sz="1600" dirty="0"/>
                  <a:t> to group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7D36F14-625F-45CE-B513-E306AC9F6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3114" y="1488672"/>
                <a:ext cx="6207046" cy="1866665"/>
              </a:xfrm>
              <a:prstGeom prst="rect">
                <a:avLst/>
              </a:prstGeom>
              <a:blipFill>
                <a:blip r:embed="rId11"/>
                <a:stretch>
                  <a:fillRect l="-491" t="-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30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2798D337-DCEC-4C67-86E0-F670491E6034}"/>
              </a:ext>
            </a:extLst>
          </p:cNvPr>
          <p:cNvSpPr/>
          <p:nvPr/>
        </p:nvSpPr>
        <p:spPr>
          <a:xfrm>
            <a:off x="7031010" y="1592960"/>
            <a:ext cx="4823437" cy="625173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369A93B1-DD79-4DA5-B0E7-9A9E0F646EC4}"/>
              </a:ext>
            </a:extLst>
          </p:cNvPr>
          <p:cNvSpPr txBox="1"/>
          <p:nvPr/>
        </p:nvSpPr>
        <p:spPr>
          <a:xfrm>
            <a:off x="7010400" y="1594848"/>
            <a:ext cx="4844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1400" dirty="0" err="1">
                <a:cs typeface="Times New Roman" panose="02020603050405020304" pitchFamily="18" charset="0"/>
              </a:rPr>
              <a:t>Reduces</a:t>
            </a:r>
            <a:r>
              <a:rPr lang="fr-FR" sz="1400" dirty="0">
                <a:cs typeface="Times New Roman" panose="02020603050405020304" pitchFamily="18" charset="0"/>
              </a:rPr>
              <a:t> </a:t>
            </a:r>
            <a:r>
              <a:rPr lang="en-US" sz="1400" dirty="0">
                <a:cs typeface="Times New Roman" panose="02020603050405020304" pitchFamily="18" charset="0"/>
              </a:rPr>
              <a:t>the active RF chains number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cs typeface="Times New Roman" panose="02020603050405020304" pitchFamily="18" charset="0"/>
              </a:rPr>
              <a:t>Applies MB-NOMA in sparse and overloaded scenarios</a:t>
            </a:r>
            <a:endParaRPr lang="fr-FR" sz="1400" dirty="0">
              <a:cs typeface="Times New Roman" panose="02020603050405020304" pitchFamily="18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7B70B4F-4385-4B6E-AF80-D74655B4B464}"/>
              </a:ext>
            </a:extLst>
          </p:cNvPr>
          <p:cNvSpPr/>
          <p:nvPr/>
        </p:nvSpPr>
        <p:spPr>
          <a:xfrm>
            <a:off x="828607" y="2472418"/>
            <a:ext cx="1066801" cy="51214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Start: K </a:t>
            </a:r>
            <a:r>
              <a:rPr lang="fr-FR" sz="14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users</a:t>
            </a:r>
            <a:endParaRPr lang="fr-FR" sz="1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133F9F-C0DB-4506-9BEC-7BDFC713D52E}"/>
                  </a:ext>
                </a:extLst>
              </p:cNvPr>
              <p:cNvSpPr/>
              <p:nvPr/>
            </p:nvSpPr>
            <p:spPr>
              <a:xfrm>
                <a:off x="405366" y="3328225"/>
                <a:ext cx="1944918" cy="47784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fr-FR" sz="1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based</a:t>
                </a:r>
                <a:r>
                  <a:rPr lang="fr-FR" sz="1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multi-user UC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133F9F-C0DB-4506-9BEC-7BDFC713D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6" y="3328225"/>
                <a:ext cx="1944918" cy="477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821BED-583F-46D9-8413-66E2DF50C6A7}"/>
                  </a:ext>
                </a:extLst>
              </p:cNvPr>
              <p:cNvSpPr/>
              <p:nvPr/>
            </p:nvSpPr>
            <p:spPr>
              <a:xfrm>
                <a:off x="1423490" y="3808827"/>
                <a:ext cx="32477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𝑺𝑩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SB-NOMA groups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𝑺𝑼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single-user groups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821BED-583F-46D9-8413-66E2DF50C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90" y="3808827"/>
                <a:ext cx="3247743" cy="523220"/>
              </a:xfrm>
              <a:prstGeom prst="rect">
                <a:avLst/>
              </a:prstGeom>
              <a:blipFill>
                <a:blip r:embed="rId4"/>
                <a:stretch>
                  <a:fillRect t="-3488" b="-93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e 4">
            <a:extLst>
              <a:ext uri="{FF2B5EF4-FFF2-40B4-BE49-F238E27FC236}">
                <a16:creationId xmlns:a16="http://schemas.microsoft.com/office/drawing/2014/main" id="{0BB62CB8-99B4-401E-8BC2-2F3FEC87C6C2}"/>
              </a:ext>
            </a:extLst>
          </p:cNvPr>
          <p:cNvGrpSpPr/>
          <p:nvPr/>
        </p:nvGrpSpPr>
        <p:grpSpPr>
          <a:xfrm>
            <a:off x="322313" y="4266176"/>
            <a:ext cx="2111023" cy="827441"/>
            <a:chOff x="-49628" y="4049000"/>
            <a:chExt cx="2293592" cy="870551"/>
          </a:xfrm>
          <a:solidFill>
            <a:srgbClr val="002060"/>
          </a:solidFill>
        </p:grpSpPr>
        <p:sp>
          <p:nvSpPr>
            <p:cNvPr id="6" name="Losange 5">
              <a:extLst>
                <a:ext uri="{FF2B5EF4-FFF2-40B4-BE49-F238E27FC236}">
                  <a16:creationId xmlns:a16="http://schemas.microsoft.com/office/drawing/2014/main" id="{924DF8A7-054D-4F3E-A093-6767012E6820}"/>
                </a:ext>
              </a:extLst>
            </p:cNvPr>
            <p:cNvSpPr/>
            <p:nvPr/>
          </p:nvSpPr>
          <p:spPr>
            <a:xfrm>
              <a:off x="-49628" y="4049000"/>
              <a:ext cx="2293592" cy="870551"/>
            </a:xfrm>
            <a:prstGeom prst="diamond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132DCEA-36B7-4E81-B853-306BFEB3C2C6}"/>
                    </a:ext>
                  </a:extLst>
                </p:cNvPr>
                <p:cNvSpPr/>
                <p:nvPr/>
              </p:nvSpPr>
              <p:spPr>
                <a:xfrm>
                  <a:off x="295515" y="4307860"/>
                  <a:ext cx="1720948" cy="3238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𝑺𝑼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𝑺𝑩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𝑹𝑭</m:t>
                            </m:r>
                          </m:sub>
                        </m:sSub>
                      </m:oMath>
                    </m:oMathPara>
                  </a14:m>
                  <a:endParaRPr lang="fr-FR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132DCEA-36B7-4E81-B853-306BFEB3C2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515" y="4307860"/>
                  <a:ext cx="1720948" cy="3238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60CA02E1-834B-4FCE-A25A-DDC81AB1FD74}"/>
              </a:ext>
            </a:extLst>
          </p:cNvPr>
          <p:cNvSpPr/>
          <p:nvPr/>
        </p:nvSpPr>
        <p:spPr>
          <a:xfrm>
            <a:off x="1001656" y="5585867"/>
            <a:ext cx="752336" cy="44742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EEC90-A0B2-4E29-A43E-EA9FB3ECC44F}"/>
              </a:ext>
            </a:extLst>
          </p:cNvPr>
          <p:cNvSpPr/>
          <p:nvPr/>
        </p:nvSpPr>
        <p:spPr>
          <a:xfrm>
            <a:off x="2024039" y="5028053"/>
            <a:ext cx="1855286" cy="51013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2-user MB-NOMA UC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C665AD2-904F-45D6-BBB4-C2CDF2316285}"/>
              </a:ext>
            </a:extLst>
          </p:cNvPr>
          <p:cNvCxnSpPr>
            <a:cxnSpLocks/>
            <a:stCxn id="2" idx="4"/>
          </p:cNvCxnSpPr>
          <p:nvPr/>
        </p:nvCxnSpPr>
        <p:spPr>
          <a:xfrm flipH="1">
            <a:off x="1362007" y="2984559"/>
            <a:ext cx="1" cy="35760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AA497F4-0174-4F55-B37A-655E731741D8}"/>
              </a:ext>
            </a:extLst>
          </p:cNvPr>
          <p:cNvCxnSpPr>
            <a:cxnSpLocks/>
          </p:cNvCxnSpPr>
          <p:nvPr/>
        </p:nvCxnSpPr>
        <p:spPr>
          <a:xfrm>
            <a:off x="1382759" y="3806065"/>
            <a:ext cx="0" cy="44433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2B988C4-40B9-4A47-B074-FEE87C3328A5}"/>
              </a:ext>
            </a:extLst>
          </p:cNvPr>
          <p:cNvCxnSpPr>
            <a:cxnSpLocks/>
          </p:cNvCxnSpPr>
          <p:nvPr/>
        </p:nvCxnSpPr>
        <p:spPr>
          <a:xfrm>
            <a:off x="1377824" y="5102600"/>
            <a:ext cx="0" cy="49462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B9983E8-7600-47D6-9A6B-2D506A2F2EE1}"/>
              </a:ext>
            </a:extLst>
          </p:cNvPr>
          <p:cNvCxnSpPr>
            <a:cxnSpLocks/>
          </p:cNvCxnSpPr>
          <p:nvPr/>
        </p:nvCxnSpPr>
        <p:spPr>
          <a:xfrm>
            <a:off x="2445349" y="4679896"/>
            <a:ext cx="5001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4DF4043-75A2-4A1D-8220-F506A44F8B79}"/>
              </a:ext>
            </a:extLst>
          </p:cNvPr>
          <p:cNvCxnSpPr>
            <a:cxnSpLocks/>
          </p:cNvCxnSpPr>
          <p:nvPr/>
        </p:nvCxnSpPr>
        <p:spPr>
          <a:xfrm flipH="1">
            <a:off x="2938229" y="4672270"/>
            <a:ext cx="7297" cy="33659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593CB88-9F11-4366-AE39-B9ED7A366D25}"/>
              </a:ext>
            </a:extLst>
          </p:cNvPr>
          <p:cNvCxnSpPr>
            <a:cxnSpLocks/>
          </p:cNvCxnSpPr>
          <p:nvPr/>
        </p:nvCxnSpPr>
        <p:spPr>
          <a:xfrm flipH="1">
            <a:off x="1753992" y="5841393"/>
            <a:ext cx="1184237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F5E4254-8139-4D14-AE1B-BDE488C4B436}"/>
              </a:ext>
            </a:extLst>
          </p:cNvPr>
          <p:cNvCxnSpPr>
            <a:cxnSpLocks/>
          </p:cNvCxnSpPr>
          <p:nvPr/>
        </p:nvCxnSpPr>
        <p:spPr>
          <a:xfrm>
            <a:off x="2930609" y="5531173"/>
            <a:ext cx="0" cy="31022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EA6A7E9-73E1-4997-89A5-91F74533FEFD}"/>
              </a:ext>
            </a:extLst>
          </p:cNvPr>
          <p:cNvSpPr txBox="1"/>
          <p:nvPr/>
        </p:nvSpPr>
        <p:spPr>
          <a:xfrm flipH="1">
            <a:off x="2483284" y="4366778"/>
            <a:ext cx="5570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44D53A6-B18D-41F1-9C28-ADBAF0641E43}"/>
              </a:ext>
            </a:extLst>
          </p:cNvPr>
          <p:cNvSpPr txBox="1"/>
          <p:nvPr/>
        </p:nvSpPr>
        <p:spPr>
          <a:xfrm flipH="1">
            <a:off x="973345" y="5102600"/>
            <a:ext cx="45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80ED2D3-47CE-4ED7-9730-5F867BAD0A69}"/>
              </a:ext>
            </a:extLst>
          </p:cNvPr>
          <p:cNvSpPr/>
          <p:nvPr/>
        </p:nvSpPr>
        <p:spPr>
          <a:xfrm>
            <a:off x="7506706" y="2437305"/>
            <a:ext cx="1066801" cy="51214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Start: K </a:t>
            </a:r>
            <a:r>
              <a:rPr lang="fr-FR" sz="14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users</a:t>
            </a:r>
            <a:endParaRPr lang="fr-FR" sz="1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E33F430-36C3-478E-8EAE-B1D96257B74B}"/>
                  </a:ext>
                </a:extLst>
              </p:cNvPr>
              <p:cNvSpPr/>
              <p:nvPr/>
            </p:nvSpPr>
            <p:spPr>
              <a:xfrm>
                <a:off x="7028965" y="3234265"/>
                <a:ext cx="2022282" cy="47784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fr-FR" sz="1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based</a:t>
                </a:r>
                <a:r>
                  <a:rPr lang="fr-FR" sz="1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multi-user UC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E33F430-36C3-478E-8EAE-B1D96257B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965" y="3234265"/>
                <a:ext cx="2022282" cy="4778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6ADB58-AE49-4960-A670-BC5C03E30573}"/>
                  </a:ext>
                </a:extLst>
              </p:cNvPr>
              <p:cNvSpPr/>
              <p:nvPr/>
            </p:nvSpPr>
            <p:spPr>
              <a:xfrm>
                <a:off x="8104982" y="3758119"/>
                <a:ext cx="26696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𝑺𝑩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SB-NOMA groups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𝑺𝑼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single-user groups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6ADB58-AE49-4960-A670-BC5C03E30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982" y="3758119"/>
                <a:ext cx="2669640" cy="523220"/>
              </a:xfrm>
              <a:prstGeom prst="rect">
                <a:avLst/>
              </a:prstGeom>
              <a:blipFill>
                <a:blip r:embed="rId7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llipse 41">
            <a:extLst>
              <a:ext uri="{FF2B5EF4-FFF2-40B4-BE49-F238E27FC236}">
                <a16:creationId xmlns:a16="http://schemas.microsoft.com/office/drawing/2014/main" id="{7EB6CBC8-4CA0-4C23-A381-F9C39D911D9E}"/>
              </a:ext>
            </a:extLst>
          </p:cNvPr>
          <p:cNvSpPr/>
          <p:nvPr/>
        </p:nvSpPr>
        <p:spPr>
          <a:xfrm>
            <a:off x="7663939" y="5523595"/>
            <a:ext cx="752336" cy="44742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8D269A-08D1-4497-8DB1-D1315A92E474}"/>
              </a:ext>
            </a:extLst>
          </p:cNvPr>
          <p:cNvSpPr/>
          <p:nvPr/>
        </p:nvSpPr>
        <p:spPr>
          <a:xfrm>
            <a:off x="7028966" y="4299029"/>
            <a:ext cx="2022281" cy="51013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2-user MB-NOMA UC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9CE4BCAE-4CB0-47F9-926C-26DC2632B2D4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8040106" y="2957993"/>
            <a:ext cx="3" cy="27627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1CCF8A3-E6AC-42C9-9E11-47ADBC98023A}"/>
              </a:ext>
            </a:extLst>
          </p:cNvPr>
          <p:cNvCxnSpPr>
            <a:cxnSpLocks/>
            <a:stCxn id="37" idx="2"/>
            <a:endCxn id="43" idx="0"/>
          </p:cNvCxnSpPr>
          <p:nvPr/>
        </p:nvCxnSpPr>
        <p:spPr>
          <a:xfrm>
            <a:off x="8040106" y="3712105"/>
            <a:ext cx="1" cy="58692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705381B9-C21B-48CC-BC90-18AA4B4AD976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8040107" y="4809162"/>
            <a:ext cx="0" cy="71443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9B31A79-C00F-4BDB-AE0F-97FB4EA207BA}"/>
                  </a:ext>
                </a:extLst>
              </p:cNvPr>
              <p:cNvSpPr/>
              <p:nvPr/>
            </p:nvSpPr>
            <p:spPr>
              <a:xfrm>
                <a:off x="8320400" y="4838068"/>
                <a:ext cx="3109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𝑺𝑩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SB-NOMA groups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MB-NOMA groups</a:t>
                </a:r>
                <a:endParaRPr lang="fr-FR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𝑺𝑼</m:t>
                        </m:r>
                      </m:sub>
                    </m:sSub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𝐨𝐫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single-user groups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𝑺𝑩</m:t>
                            </m:r>
                          </m:sub>
                        </m:s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sub>
                        </m:s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𝑺𝑼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9B31A79-C00F-4BDB-AE0F-97FB4EA20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400" y="4838068"/>
                <a:ext cx="3109600" cy="954107"/>
              </a:xfrm>
              <a:prstGeom prst="rect">
                <a:avLst/>
              </a:prstGeom>
              <a:blipFill>
                <a:blip r:embed="rId8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C8AFC15-53A5-44BB-A2C7-2FC1D2790AEF}"/>
                  </a:ext>
                </a:extLst>
              </p:cNvPr>
              <p:cNvSpPr/>
              <p:nvPr/>
            </p:nvSpPr>
            <p:spPr>
              <a:xfrm>
                <a:off x="2930609" y="5583165"/>
                <a:ext cx="324774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𝑺𝑩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SB-NOMA groups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MB-NOMA groups</a:t>
                </a:r>
                <a:endParaRPr lang="fr-FR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𝑺𝑼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single-user groups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𝑺𝑩</m:t>
                            </m:r>
                          </m:sub>
                        </m:s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sub>
                        </m:s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𝑺𝑼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C8AFC15-53A5-44BB-A2C7-2FC1D2790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09" y="5583165"/>
                <a:ext cx="3247742" cy="954107"/>
              </a:xfrm>
              <a:prstGeom prst="rect">
                <a:avLst/>
              </a:prstGeom>
              <a:blipFill>
                <a:blip r:embed="rId9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ZoneTexte 54">
            <a:extLst>
              <a:ext uri="{FF2B5EF4-FFF2-40B4-BE49-F238E27FC236}">
                <a16:creationId xmlns:a16="http://schemas.microsoft.com/office/drawing/2014/main" id="{84D5BDEE-1F0F-4209-88D0-FB31A1F53E6F}"/>
              </a:ext>
            </a:extLst>
          </p:cNvPr>
          <p:cNvSpPr txBox="1"/>
          <p:nvPr/>
        </p:nvSpPr>
        <p:spPr>
          <a:xfrm>
            <a:off x="-1" y="412167"/>
            <a:ext cx="10515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Introduction, System Model, </a:t>
            </a:r>
            <a:r>
              <a:rPr lang="en-US" sz="1200" i="0" u="none" strike="noStrike" baseline="0" dirty="0">
                <a:latin typeface="+mj-lt"/>
              </a:rPr>
              <a:t>Joint 𝛽-based SB-NOMA and TDMA</a:t>
            </a:r>
            <a:r>
              <a:rPr lang="en-US" sz="1200" dirty="0">
                <a:latin typeface="+mj-lt"/>
              </a:rPr>
              <a:t>, </a:t>
            </a:r>
            <a:r>
              <a:rPr lang="en-US" sz="1200" b="1" i="0" u="none" strike="noStrike" baseline="0" dirty="0">
                <a:latin typeface="+mj-lt"/>
              </a:rPr>
              <a:t>Joint Angle-Domain SB- and MB-NOMA</a:t>
            </a:r>
            <a:r>
              <a:rPr lang="en-US" sz="1200" i="0" u="none" strike="noStrike" baseline="0" dirty="0">
                <a:latin typeface="+mj-lt"/>
              </a:rPr>
              <a:t>, </a:t>
            </a:r>
            <a:r>
              <a:rPr lang="en-US" sz="1200" dirty="0">
                <a:latin typeface="+mj-lt"/>
              </a:rPr>
              <a:t>Simulation Results, Conclusions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2714B12-7777-404B-AC8B-BD89AF18EBD5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Proposed</a:t>
            </a:r>
            <a:r>
              <a:rPr lang="fr-FR" sz="1800" dirty="0">
                <a:latin typeface="+mj-lt"/>
                <a:cs typeface="Times New Roman" panose="02020603050405020304" pitchFamily="18" charset="0"/>
              </a:rPr>
              <a:t> Schemes</a:t>
            </a:r>
          </a:p>
        </p:txBody>
      </p:sp>
      <p:graphicFrame>
        <p:nvGraphicFramePr>
          <p:cNvPr id="57" name="Diagramme 56">
            <a:extLst>
              <a:ext uri="{FF2B5EF4-FFF2-40B4-BE49-F238E27FC236}">
                <a16:creationId xmlns:a16="http://schemas.microsoft.com/office/drawing/2014/main" id="{1F93AFB7-66C0-4293-90F9-B5984868C10A}"/>
              </a:ext>
            </a:extLst>
          </p:cNvPr>
          <p:cNvGraphicFramePr/>
          <p:nvPr/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9" name="ZoneTexte 58">
            <a:extLst>
              <a:ext uri="{FF2B5EF4-FFF2-40B4-BE49-F238E27FC236}">
                <a16:creationId xmlns:a16="http://schemas.microsoft.com/office/drawing/2014/main" id="{56620DC0-AAE5-4C62-861E-1DE88AACF1CF}"/>
              </a:ext>
            </a:extLst>
          </p:cNvPr>
          <p:cNvSpPr txBox="1"/>
          <p:nvPr/>
        </p:nvSpPr>
        <p:spPr>
          <a:xfrm>
            <a:off x="316942" y="1256086"/>
            <a:ext cx="30672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0" u="none" strike="noStrike" baseline="0" dirty="0">
                <a:latin typeface="+mj-lt"/>
              </a:rPr>
              <a:t>SB-MB-NOMA </a:t>
            </a:r>
            <a:r>
              <a:rPr lang="fr-FR" sz="1600" i="0" u="none" strike="noStrike" baseline="0" dirty="0" err="1">
                <a:latin typeface="+mj-lt"/>
              </a:rPr>
              <a:t>scheme</a:t>
            </a:r>
            <a:endParaRPr lang="fr-FR" sz="1600" dirty="0">
              <a:latin typeface="+mj-lt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96C78C5-B468-410F-A132-19818F8C3F3B}"/>
              </a:ext>
            </a:extLst>
          </p:cNvPr>
          <p:cNvSpPr txBox="1"/>
          <p:nvPr/>
        </p:nvSpPr>
        <p:spPr>
          <a:xfrm>
            <a:off x="7010398" y="1275611"/>
            <a:ext cx="426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0" u="none" strike="noStrike" baseline="0" dirty="0">
                <a:latin typeface="+mj-lt"/>
              </a:rPr>
              <a:t>SB-MB-NOMA-RRFC </a:t>
            </a:r>
            <a:r>
              <a:rPr lang="fr-FR" sz="1600" i="0" u="none" strike="noStrike" baseline="0" dirty="0" err="1">
                <a:latin typeface="+mj-lt"/>
              </a:rPr>
              <a:t>scheme</a:t>
            </a:r>
            <a:endParaRPr lang="fr-FR" sz="1600" dirty="0">
              <a:latin typeface="+mj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B63C20-CC2D-4CC8-A452-F0F05B7A6876}"/>
              </a:ext>
            </a:extLst>
          </p:cNvPr>
          <p:cNvSpPr/>
          <p:nvPr/>
        </p:nvSpPr>
        <p:spPr>
          <a:xfrm>
            <a:off x="316941" y="1604801"/>
            <a:ext cx="4082047" cy="605129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7910B88-172A-41BF-8C48-2474C558FC89}"/>
              </a:ext>
            </a:extLst>
          </p:cNvPr>
          <p:cNvSpPr txBox="1"/>
          <p:nvPr/>
        </p:nvSpPr>
        <p:spPr>
          <a:xfrm>
            <a:off x="337553" y="1635578"/>
            <a:ext cx="4082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cs typeface="Times New Roman" panose="02020603050405020304" pitchFamily="18" charset="0"/>
              </a:rPr>
              <a:t>Maximizes spectral efficiency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cs typeface="Times New Roman" panose="02020603050405020304" pitchFamily="18" charset="0"/>
              </a:rPr>
              <a:t>Applies MB-NOMA in overloaded scenarios</a:t>
            </a:r>
            <a:endParaRPr lang="fr-FR" sz="1400" dirty="0"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2478CA-26ED-4784-892A-B94A80764C63}"/>
              </a:ext>
            </a:extLst>
          </p:cNvPr>
          <p:cNvSpPr/>
          <p:nvPr/>
        </p:nvSpPr>
        <p:spPr>
          <a:xfrm>
            <a:off x="8375851" y="5294579"/>
            <a:ext cx="2535829" cy="2680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8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5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6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0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3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 animBg="1"/>
      <p:bldP spid="102" grpId="1"/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3" grpId="2" animBg="1"/>
      <p:bldP spid="4" grpId="0"/>
      <p:bldP spid="4" grpId="1"/>
      <p:bldP spid="4" grpId="2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17" grpId="0"/>
      <p:bldP spid="17" grpId="1"/>
      <p:bldP spid="17" grpId="2"/>
      <p:bldP spid="18" grpId="0"/>
      <p:bldP spid="18" grpId="1"/>
      <p:bldP spid="18" grpId="2"/>
      <p:bldP spid="18" grpId="3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8" grpId="0"/>
      <p:bldP spid="38" grpId="1"/>
      <p:bldP spid="38" grpId="2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53" grpId="0"/>
      <p:bldP spid="53" grpId="1"/>
      <p:bldP spid="53" grpId="2"/>
      <p:bldP spid="54" grpId="0"/>
      <p:bldP spid="54" grpId="1"/>
      <p:bldP spid="54" grpId="2"/>
      <p:bldP spid="59" grpId="0"/>
      <p:bldP spid="97" grpId="0" animBg="1"/>
      <p:bldP spid="99" grpId="0"/>
      <p:bldP spid="99" grpId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72">
            <a:extLst>
              <a:ext uri="{FF2B5EF4-FFF2-40B4-BE49-F238E27FC236}">
                <a16:creationId xmlns:a16="http://schemas.microsoft.com/office/drawing/2014/main" id="{DB64FA15-91D4-479A-8B6C-FD063B8F2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/>
          <a:stretch/>
        </p:blipFill>
        <p:spPr>
          <a:xfrm>
            <a:off x="457200" y="1251514"/>
            <a:ext cx="5416208" cy="4216426"/>
          </a:xfrm>
          <a:prstGeom prst="rect">
            <a:avLst/>
          </a:prstGeom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EE0EF988-63CF-4B54-930F-1B77B55DA117}"/>
              </a:ext>
            </a:extLst>
          </p:cNvPr>
          <p:cNvSpPr txBox="1"/>
          <p:nvPr/>
        </p:nvSpPr>
        <p:spPr>
          <a:xfrm>
            <a:off x="-1" y="412167"/>
            <a:ext cx="10515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Introduction, System Model, </a:t>
            </a:r>
            <a:r>
              <a:rPr lang="en-US" sz="1200" i="0" u="none" strike="noStrike" baseline="0" dirty="0">
                <a:latin typeface="+mj-lt"/>
              </a:rPr>
              <a:t>Joint 𝛽-based SB-NOMA and TDMA</a:t>
            </a:r>
            <a:r>
              <a:rPr lang="en-US" sz="1200" dirty="0">
                <a:latin typeface="+mj-lt"/>
              </a:rPr>
              <a:t>, </a:t>
            </a:r>
            <a:r>
              <a:rPr lang="en-US" sz="1200" i="0" u="none" strike="noStrike" baseline="0" dirty="0">
                <a:latin typeface="+mj-lt"/>
              </a:rPr>
              <a:t>Joint Angle-Domain SB- and MB-NOMA, </a:t>
            </a:r>
            <a:r>
              <a:rPr lang="en-US" sz="1200" b="1" dirty="0">
                <a:latin typeface="+mj-lt"/>
              </a:rPr>
              <a:t>Simulation Results</a:t>
            </a:r>
            <a:r>
              <a:rPr lang="en-US" sz="1200" dirty="0">
                <a:latin typeface="+mj-lt"/>
              </a:rPr>
              <a:t>, Conclusions 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EC7C9ECF-34EB-4D24-851C-7A72EEC828EE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Simulation </a:t>
            </a:r>
            <a:r>
              <a:rPr lang="fr-FR" sz="1800" dirty="0" err="1"/>
              <a:t>Results</a:t>
            </a:r>
            <a:endParaRPr lang="fr-FR" dirty="0"/>
          </a:p>
        </p:txBody>
      </p:sp>
      <p:graphicFrame>
        <p:nvGraphicFramePr>
          <p:cNvPr id="99" name="Diagramme 98">
            <a:extLst>
              <a:ext uri="{FF2B5EF4-FFF2-40B4-BE49-F238E27FC236}">
                <a16:creationId xmlns:a16="http://schemas.microsoft.com/office/drawing/2014/main" id="{20CA34D9-445F-44C1-95FA-868723E5D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340595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" name="ZoneTexte 36">
            <a:extLst>
              <a:ext uri="{FF2B5EF4-FFF2-40B4-BE49-F238E27FC236}">
                <a16:creationId xmlns:a16="http://schemas.microsoft.com/office/drawing/2014/main" id="{5D69BC69-D293-42F0-8B00-E6C0C1DAA3C2}"/>
              </a:ext>
            </a:extLst>
          </p:cNvPr>
          <p:cNvSpPr txBox="1"/>
          <p:nvPr/>
        </p:nvSpPr>
        <p:spPr>
          <a:xfrm>
            <a:off x="609600" y="6120562"/>
            <a:ext cx="1097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0" i="0" u="none" strike="noStrike" baseline="0" dirty="0"/>
              <a:t>[1]  X. Hu, et al. “Angle-</a:t>
            </a:r>
            <a:r>
              <a:rPr lang="fr-FR" sz="1400" b="0" i="0" u="none" strike="noStrike" baseline="0" dirty="0" err="1"/>
              <a:t>domain</a:t>
            </a:r>
            <a:r>
              <a:rPr lang="fr-FR" sz="1400" b="0" i="0" u="none" strike="noStrike" baseline="0" dirty="0"/>
              <a:t> </a:t>
            </a:r>
            <a:r>
              <a:rPr lang="fr-FR" sz="1400" b="0" i="0" u="none" strike="noStrike" baseline="0" dirty="0" err="1"/>
              <a:t>mmWave</a:t>
            </a:r>
            <a:r>
              <a:rPr lang="fr-FR" sz="1400" b="0" i="0" u="none" strike="noStrike" baseline="0" dirty="0"/>
              <a:t> </a:t>
            </a:r>
            <a:r>
              <a:rPr lang="en-US" sz="1400" b="0" i="0" u="none" strike="noStrike" baseline="0" dirty="0"/>
              <a:t>MIMO NOMA systems: analysis and design,” in </a:t>
            </a:r>
            <a:r>
              <a:rPr lang="en-US" sz="1400" b="0" i="1" u="none" strike="noStrike" baseline="0" dirty="0"/>
              <a:t>Proc. IEEE ICC</a:t>
            </a:r>
            <a:r>
              <a:rPr lang="en-US" sz="1400" b="0" i="0" u="none" strike="noStrike" baseline="0" dirty="0"/>
              <a:t>, </a:t>
            </a:r>
            <a:r>
              <a:rPr lang="fr-FR" sz="1400" b="0" i="0" u="none" strike="noStrike" baseline="0" dirty="0"/>
              <a:t>2019.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7CADE980-7765-4B20-8A67-86F474924D79}"/>
                  </a:ext>
                </a:extLst>
              </p:cNvPr>
              <p:cNvSpPr txBox="1"/>
              <p:nvPr/>
            </p:nvSpPr>
            <p:spPr>
              <a:xfrm>
                <a:off x="8915400" y="1295400"/>
                <a:ext cx="28194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Uniform </a:t>
                </a:r>
                <a:r>
                  <a:rPr lang="fr-FR" sz="1400" dirty="0" err="1"/>
                  <a:t>linear</a:t>
                </a:r>
                <a:r>
                  <a:rPr lang="fr-FR" sz="1400" dirty="0"/>
                  <a:t> </a:t>
                </a:r>
                <a:r>
                  <a:rPr lang="fr-FR" sz="1400" dirty="0" err="1"/>
                  <a:t>array</a:t>
                </a:r>
                <a:r>
                  <a:rPr lang="fr-FR" sz="1400" dirty="0"/>
                  <a:t> (ULA) </a:t>
                </a:r>
                <a:r>
                  <a:rPr lang="fr-FR" sz="1400" dirty="0" err="1"/>
                  <a:t>with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=128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/>
                  <a:t>antennas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AD HBF-TDMA-SB-NOMA [1]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fr-FR" sz="1400" dirty="0"/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q"/>
                </a:pPr>
                <a:endParaRPr lang="fr-FR" sz="14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7CADE980-7765-4B20-8A67-86F474924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1295400"/>
                <a:ext cx="2819400" cy="1169551"/>
              </a:xfrm>
              <a:prstGeom prst="rect">
                <a:avLst/>
              </a:prstGeom>
              <a:blipFill>
                <a:blip r:embed="rId9"/>
                <a:stretch>
                  <a:fillRect l="-433" t="-1047" r="-2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ZoneTexte 48">
            <a:extLst>
              <a:ext uri="{FF2B5EF4-FFF2-40B4-BE49-F238E27FC236}">
                <a16:creationId xmlns:a16="http://schemas.microsoft.com/office/drawing/2014/main" id="{BA932BE1-802F-46A1-9CFD-B9CE302BC998}"/>
              </a:ext>
            </a:extLst>
          </p:cNvPr>
          <p:cNvSpPr txBox="1"/>
          <p:nvPr/>
        </p:nvSpPr>
        <p:spPr>
          <a:xfrm>
            <a:off x="903987" y="5511826"/>
            <a:ext cx="51920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400" b="0" i="0" u="none" strike="noStrike" baseline="0" dirty="0"/>
              <a:t>Sum-rate per time-slot versus the number of users.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AFE616AD-F751-484E-8A2F-75124F72CA3B}"/>
                  </a:ext>
                </a:extLst>
              </p:cNvPr>
              <p:cNvSpPr txBox="1"/>
              <p:nvPr/>
            </p:nvSpPr>
            <p:spPr>
              <a:xfrm>
                <a:off x="6788917" y="1797738"/>
                <a:ext cx="14821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chemeClr val="accent1">
                        <a:lumMod val="75000"/>
                      </a:schemeClr>
                    </a:solidFill>
                  </a:rPr>
                  <a:t>DBF</a:t>
                </a:r>
                <a:r>
                  <a:rPr lang="fr-FR" sz="14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fr-FR" sz="1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fr-FR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AFE616AD-F751-484E-8A2F-75124F72C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917" y="1797738"/>
                <a:ext cx="1482137" cy="307777"/>
              </a:xfrm>
              <a:prstGeom prst="rect">
                <a:avLst/>
              </a:prstGeom>
              <a:blipFill>
                <a:blip r:embed="rId10"/>
                <a:stretch>
                  <a:fillRect l="-1235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6D02DC72-8396-437E-9936-C674FF0405D3}"/>
                  </a:ext>
                </a:extLst>
              </p:cNvPr>
              <p:cNvSpPr txBox="1"/>
              <p:nvPr/>
            </p:nvSpPr>
            <p:spPr>
              <a:xfrm>
                <a:off x="7418015" y="2855046"/>
                <a:ext cx="1382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chemeClr val="accent3">
                        <a:lumMod val="90000"/>
                        <a:lumOff val="10000"/>
                      </a:schemeClr>
                    </a:solidFill>
                  </a:rPr>
                  <a:t>HBF</a:t>
                </a:r>
                <a:r>
                  <a:rPr lang="fr-FR" sz="1400" dirty="0">
                    <a:solidFill>
                      <a:schemeClr val="accent3">
                        <a:lumMod val="90000"/>
                        <a:lumOff val="1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chemeClr val="accent3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accent3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accent3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fr-FR" sz="1400" b="0" i="1" smtClean="0">
                        <a:solidFill>
                          <a:schemeClr val="accent3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fr-FR" sz="1400" dirty="0">
                  <a:solidFill>
                    <a:schemeClr val="accent3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6D02DC72-8396-437E-9936-C674FF040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015" y="2855046"/>
                <a:ext cx="1382751" cy="307777"/>
              </a:xfrm>
              <a:prstGeom prst="rect">
                <a:avLst/>
              </a:prstGeom>
              <a:blipFill>
                <a:blip r:embed="rId11"/>
                <a:stretch>
                  <a:fillRect l="-1322"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41D4E3DF-C3DA-4300-B069-A61EE4C1C5F8}"/>
              </a:ext>
            </a:extLst>
          </p:cNvPr>
          <p:cNvSpPr/>
          <p:nvPr/>
        </p:nvSpPr>
        <p:spPr>
          <a:xfrm>
            <a:off x="5362244" y="1591256"/>
            <a:ext cx="1381760" cy="74569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A5E1B6F-DD48-4119-B6F8-917D8A150679}"/>
              </a:ext>
            </a:extLst>
          </p:cNvPr>
          <p:cNvSpPr/>
          <p:nvPr/>
        </p:nvSpPr>
        <p:spPr>
          <a:xfrm>
            <a:off x="5321412" y="2428522"/>
            <a:ext cx="2020455" cy="1415836"/>
          </a:xfrm>
          <a:prstGeom prst="rect">
            <a:avLst/>
          </a:prstGeom>
          <a:noFill/>
          <a:ln w="19050"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170">
                <a:extLst>
                  <a:ext uri="{FF2B5EF4-FFF2-40B4-BE49-F238E27FC236}">
                    <a16:creationId xmlns:a16="http://schemas.microsoft.com/office/drawing/2014/main" id="{44C238AD-9CCA-49FE-9019-AA9622F22FFC}"/>
                  </a:ext>
                </a:extLst>
              </p:cNvPr>
              <p:cNvSpPr txBox="1"/>
              <p:nvPr/>
            </p:nvSpPr>
            <p:spPr>
              <a:xfrm>
                <a:off x="7196820" y="2451816"/>
                <a:ext cx="3958248" cy="49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ctr">
                  <a:defRPr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accent3">
                        <a:lumMod val="90000"/>
                        <a:lumOff val="10000"/>
                      </a:schemeClr>
                    </a:solidFill>
                    <a:cs typeface="Times New Roman" panose="02020603050405020304" pitchFamily="18" charset="0"/>
                  </a:rPr>
                  <a:t>Enable the communication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1">
                        <a:solidFill>
                          <a:schemeClr val="accent3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1400" b="0">
                        <a:solidFill>
                          <a:schemeClr val="accent3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accent3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1">
                            <a:solidFill>
                              <a:schemeClr val="accent3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1">
                            <a:solidFill>
                              <a:schemeClr val="accent3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RF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170">
                <a:extLst>
                  <a:ext uri="{FF2B5EF4-FFF2-40B4-BE49-F238E27FC236}">
                    <a16:creationId xmlns:a16="http://schemas.microsoft.com/office/drawing/2014/main" id="{44C238AD-9CCA-49FE-9019-AA9622F22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820" y="2451816"/>
                <a:ext cx="3958248" cy="491040"/>
              </a:xfrm>
              <a:prstGeom prst="rect">
                <a:avLst/>
              </a:prstGeom>
              <a:blipFill>
                <a:blip r:embed="rId12"/>
                <a:stretch>
                  <a:fillRect l="-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Ellipse 59">
            <a:extLst>
              <a:ext uri="{FF2B5EF4-FFF2-40B4-BE49-F238E27FC236}">
                <a16:creationId xmlns:a16="http://schemas.microsoft.com/office/drawing/2014/main" id="{2F4443AB-44EE-46AE-B122-79535E772A8A}"/>
              </a:ext>
            </a:extLst>
          </p:cNvPr>
          <p:cNvSpPr/>
          <p:nvPr/>
        </p:nvSpPr>
        <p:spPr>
          <a:xfrm>
            <a:off x="4769912" y="2556077"/>
            <a:ext cx="257244" cy="626696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871A826-072D-44D3-99F7-2CB1E8F8BE9D}"/>
              </a:ext>
            </a:extLst>
          </p:cNvPr>
          <p:cNvSpPr txBox="1"/>
          <p:nvPr/>
        </p:nvSpPr>
        <p:spPr>
          <a:xfrm>
            <a:off x="7181995" y="2266547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solidFill>
                  <a:schemeClr val="accent3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Proposed schemes</a:t>
            </a:r>
            <a:endParaRPr lang="fr-FR" sz="1400" b="1" u="sng" dirty="0">
              <a:solidFill>
                <a:schemeClr val="accent3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0F339E6C-98F8-4528-8D41-29ABCCF24B87}"/>
              </a:ext>
            </a:extLst>
          </p:cNvPr>
          <p:cNvCxnSpPr>
            <a:cxnSpLocks/>
          </p:cNvCxnSpPr>
          <p:nvPr/>
        </p:nvCxnSpPr>
        <p:spPr>
          <a:xfrm flipV="1">
            <a:off x="5283539" y="2589123"/>
            <a:ext cx="0" cy="1111687"/>
          </a:xfrm>
          <a:prstGeom prst="straightConnector1">
            <a:avLst/>
          </a:prstGeom>
          <a:ln w="19050">
            <a:solidFill>
              <a:schemeClr val="accent3">
                <a:lumMod val="90000"/>
                <a:lumOff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04173CFD-2AD8-4B36-AAB1-CAC6BFC25F46}"/>
              </a:ext>
            </a:extLst>
          </p:cNvPr>
          <p:cNvSpPr txBox="1"/>
          <p:nvPr/>
        </p:nvSpPr>
        <p:spPr>
          <a:xfrm>
            <a:off x="5261173" y="288418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83%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9D528143-07D6-4FB1-A82A-50BA648C4AE1}"/>
              </a:ext>
            </a:extLst>
          </p:cNvPr>
          <p:cNvSpPr txBox="1"/>
          <p:nvPr/>
        </p:nvSpPr>
        <p:spPr>
          <a:xfrm>
            <a:off x="6019320" y="3115750"/>
            <a:ext cx="426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[1] </a:t>
            </a:r>
            <a:r>
              <a:rPr lang="fr-FR" sz="1400" dirty="0" err="1"/>
              <a:t>only</a:t>
            </a:r>
            <a:r>
              <a:rPr lang="fr-FR" sz="1400" dirty="0"/>
              <a:t> </a:t>
            </a:r>
            <a:r>
              <a:rPr lang="fr-FR" sz="1400" dirty="0" err="1"/>
              <a:t>applies</a:t>
            </a:r>
            <a:r>
              <a:rPr lang="fr-FR" sz="1400" dirty="0"/>
              <a:t> </a:t>
            </a:r>
            <a:r>
              <a:rPr lang="fr-FR" sz="1400" dirty="0" err="1">
                <a:solidFill>
                  <a:srgbClr val="FF0000"/>
                </a:solidFill>
              </a:rPr>
              <a:t>with</a:t>
            </a:r>
            <a:r>
              <a:rPr lang="fr-FR" sz="1400" dirty="0">
                <a:solidFill>
                  <a:srgbClr val="FF0000"/>
                </a:solidFill>
              </a:rPr>
              <a:t> ULA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𝛽-HBF-SB-NOMA-TDMA </a:t>
            </a:r>
            <a:r>
              <a:rPr lang="fr-FR" sz="1400" dirty="0" err="1"/>
              <a:t>applies</a:t>
            </a:r>
            <a:r>
              <a:rPr lang="fr-FR" sz="1400" dirty="0"/>
              <a:t> </a:t>
            </a:r>
            <a:r>
              <a:rPr lang="fr-FR" sz="1400" dirty="0" err="1">
                <a:solidFill>
                  <a:srgbClr val="00B050"/>
                </a:solidFill>
              </a:rPr>
              <a:t>with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 err="1">
                <a:solidFill>
                  <a:srgbClr val="00B050"/>
                </a:solidFill>
              </a:rPr>
              <a:t>any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 err="1">
                <a:solidFill>
                  <a:srgbClr val="00B050"/>
                </a:solidFill>
              </a:rPr>
              <a:t>uniformly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 err="1">
                <a:solidFill>
                  <a:srgbClr val="00B050"/>
                </a:solidFill>
              </a:rPr>
              <a:t>excited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 err="1">
                <a:solidFill>
                  <a:srgbClr val="00B050"/>
                </a:solidFill>
              </a:rPr>
              <a:t>array</a:t>
            </a:r>
            <a:r>
              <a:rPr lang="fr-FR" sz="1400" dirty="0">
                <a:solidFill>
                  <a:srgbClr val="00B050"/>
                </a:solidFill>
              </a:rPr>
              <a:t>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E3A0D1EA-1DB1-4B3C-B8BE-B31A55E2E3E4}"/>
                  </a:ext>
                </a:extLst>
              </p:cNvPr>
              <p:cNvSpPr txBox="1"/>
              <p:nvPr/>
            </p:nvSpPr>
            <p:spPr>
              <a:xfrm>
                <a:off x="6477848" y="2610081"/>
                <a:ext cx="637514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≤27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</a:t>
                </a:r>
                <a:r>
                  <a:rPr lang="en-US" sz="1400" dirty="0">
                    <a:cs typeface="Times New Roman" panose="02020603050405020304" pitchFamily="18" charset="0"/>
                  </a:rPr>
                  <a:t>SB-MB-NOMA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outperforms AD-DBF with very few RF chains</a:t>
                </a:r>
              </a:p>
            </p:txBody>
          </p:sp>
        </mc:Choice>
        <mc:Fallback xmlns=""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E3A0D1EA-1DB1-4B3C-B8BE-B31A55E2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848" y="2610081"/>
                <a:ext cx="6375142" cy="307777"/>
              </a:xfrm>
              <a:prstGeom prst="rect">
                <a:avLst/>
              </a:prstGeom>
              <a:blipFill>
                <a:blip r:embed="rId1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64AC44B-057B-4458-981F-B3D51404BE6B}"/>
              </a:ext>
            </a:extLst>
          </p:cNvPr>
          <p:cNvSpPr/>
          <p:nvPr/>
        </p:nvSpPr>
        <p:spPr>
          <a:xfrm>
            <a:off x="3699350" y="2288164"/>
            <a:ext cx="1523541" cy="856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3EFA025F-BEEB-435F-8839-79DF74424EF2}"/>
              </a:ext>
            </a:extLst>
          </p:cNvPr>
          <p:cNvCxnSpPr>
            <a:cxnSpLocks/>
          </p:cNvCxnSpPr>
          <p:nvPr/>
        </p:nvCxnSpPr>
        <p:spPr>
          <a:xfrm flipH="1" flipV="1">
            <a:off x="5255709" y="2833403"/>
            <a:ext cx="1245" cy="872629"/>
          </a:xfrm>
          <a:prstGeom prst="straightConnector1">
            <a:avLst/>
          </a:prstGeom>
          <a:ln w="19050">
            <a:solidFill>
              <a:schemeClr val="accent3">
                <a:lumMod val="90000"/>
                <a:lumOff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2B12D4D-7BAF-414A-B7B2-8AA0970BBBC3}"/>
              </a:ext>
            </a:extLst>
          </p:cNvPr>
          <p:cNvSpPr txBox="1"/>
          <p:nvPr/>
        </p:nvSpPr>
        <p:spPr>
          <a:xfrm>
            <a:off x="5261002" y="310044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66%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FC92264-29A2-49E0-BB77-937D5C0ED70E}"/>
              </a:ext>
            </a:extLst>
          </p:cNvPr>
          <p:cNvSpPr txBox="1"/>
          <p:nvPr/>
        </p:nvSpPr>
        <p:spPr>
          <a:xfrm>
            <a:off x="5362244" y="3512377"/>
            <a:ext cx="4289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none" strike="noStrike" baseline="0" dirty="0">
                <a:solidFill>
                  <a:srgbClr val="5D34F2"/>
                </a:solidFill>
              </a:rPr>
              <a:t>[1] </a:t>
            </a:r>
            <a:endParaRPr lang="fr-FR" sz="1200" b="1" dirty="0">
              <a:solidFill>
                <a:srgbClr val="5D34F2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9A863AD-52CD-4B52-B175-84C2A385D5C6}"/>
              </a:ext>
            </a:extLst>
          </p:cNvPr>
          <p:cNvSpPr txBox="1"/>
          <p:nvPr/>
        </p:nvSpPr>
        <p:spPr>
          <a:xfrm>
            <a:off x="5293488" y="1609006"/>
            <a:ext cx="15898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38E51B"/>
                </a:solidFill>
              </a:rPr>
              <a:t>DBF SB-NOMA</a:t>
            </a:r>
            <a:endParaRPr lang="fr-FR" sz="1200" dirty="0">
              <a:solidFill>
                <a:srgbClr val="38E51B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3C44255-269E-4035-81F3-4B8128BA2327}"/>
              </a:ext>
            </a:extLst>
          </p:cNvPr>
          <p:cNvSpPr txBox="1"/>
          <p:nvPr/>
        </p:nvSpPr>
        <p:spPr>
          <a:xfrm>
            <a:off x="5278503" y="2827907"/>
            <a:ext cx="26072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SB-MB-NOMA-RRFC</a:t>
            </a:r>
            <a:endParaRPr lang="fr-FR" sz="12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545BAAC-0056-4984-9371-C1F489650736}"/>
              </a:ext>
            </a:extLst>
          </p:cNvPr>
          <p:cNvSpPr txBox="1"/>
          <p:nvPr/>
        </p:nvSpPr>
        <p:spPr>
          <a:xfrm>
            <a:off x="5283539" y="2624592"/>
            <a:ext cx="24305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SB-MB-NOMA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2FBCCA4-2535-4A24-8569-9D39E6BF4890}"/>
              </a:ext>
            </a:extLst>
          </p:cNvPr>
          <p:cNvSpPr txBox="1"/>
          <p:nvPr/>
        </p:nvSpPr>
        <p:spPr>
          <a:xfrm>
            <a:off x="5307697" y="2073061"/>
            <a:ext cx="24305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B917A2"/>
                </a:solidFill>
              </a:rPr>
              <a:t>AD-DBF</a:t>
            </a:r>
            <a:endParaRPr lang="fr-FR" sz="1200" dirty="0">
              <a:solidFill>
                <a:srgbClr val="B917A2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DBD2A72-5E70-4F02-8C3B-9199B0D5231E}"/>
              </a:ext>
            </a:extLst>
          </p:cNvPr>
          <p:cNvSpPr txBox="1"/>
          <p:nvPr/>
        </p:nvSpPr>
        <p:spPr>
          <a:xfrm>
            <a:off x="5294337" y="2381547"/>
            <a:ext cx="2367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none" strike="noStrike" baseline="0" dirty="0">
                <a:solidFill>
                  <a:srgbClr val="14C9E2"/>
                </a:solidFill>
              </a:rPr>
              <a:t>𝛽-SB-NOMA-TDMA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0B1E7-5BCF-49DB-8911-29DAF7EDFF2B}"/>
              </a:ext>
            </a:extLst>
          </p:cNvPr>
          <p:cNvSpPr/>
          <p:nvPr/>
        </p:nvSpPr>
        <p:spPr>
          <a:xfrm>
            <a:off x="5340714" y="2386952"/>
            <a:ext cx="1786734" cy="673753"/>
          </a:xfrm>
          <a:prstGeom prst="rect">
            <a:avLst/>
          </a:prstGeom>
          <a:noFill/>
          <a:ln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AC5E1A-B1F5-44D0-B513-B9106D58B389}"/>
              </a:ext>
            </a:extLst>
          </p:cNvPr>
          <p:cNvSpPr/>
          <p:nvPr/>
        </p:nvSpPr>
        <p:spPr>
          <a:xfrm>
            <a:off x="1091480" y="1591256"/>
            <a:ext cx="3087858" cy="3209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B08F5D3-D526-48EC-8B83-05EA5C05F686}"/>
              </a:ext>
            </a:extLst>
          </p:cNvPr>
          <p:cNvGrpSpPr/>
          <p:nvPr/>
        </p:nvGrpSpPr>
        <p:grpSpPr>
          <a:xfrm>
            <a:off x="5531546" y="3969627"/>
            <a:ext cx="4708496" cy="523220"/>
            <a:chOff x="4685821" y="1740576"/>
            <a:chExt cx="4132114" cy="523220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32D21A44-1EA8-4DDE-82BC-02172B93C0ED}"/>
                </a:ext>
              </a:extLst>
            </p:cNvPr>
            <p:cNvSpPr txBox="1"/>
            <p:nvPr/>
          </p:nvSpPr>
          <p:spPr>
            <a:xfrm>
              <a:off x="5154675" y="1740576"/>
              <a:ext cx="3663260" cy="523220"/>
            </a:xfrm>
            <a:prstGeom prst="rect">
              <a:avLst/>
            </a:prstGeom>
            <a:solidFill>
              <a:srgbClr val="FCDDD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TDMA </a:t>
              </a:r>
              <a:r>
                <a:rPr lang="fr-FR" sz="1400" dirty="0" err="1"/>
                <a:t>with</a:t>
              </a:r>
              <a:r>
                <a:rPr lang="fr-FR" sz="1400" dirty="0"/>
                <a:t> </a:t>
              </a:r>
              <a:r>
                <a:rPr lang="en-US" sz="1400" b="0" i="0" u="none" strike="noStrike" kern="1200" baseline="0" dirty="0">
                  <a:latin typeface="+mn-lt"/>
                  <a:ea typeface="+mn-ea"/>
                  <a:cs typeface="+mn-cs"/>
                </a:rPr>
                <a:t>NOMA imposes more </a:t>
              </a:r>
              <a:r>
                <a:rPr lang="en-US" sz="1400" dirty="0"/>
                <a:t>signal processing and synchronization complexity</a:t>
              </a:r>
              <a:endParaRPr lang="fr-FR" sz="1400" dirty="0"/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8E7E8DDA-C178-4610-9A8F-CB38688BE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21" y="1797490"/>
              <a:ext cx="330383" cy="330383"/>
            </a:xfrm>
            <a:prstGeom prst="rect">
              <a:avLst/>
            </a:prstGeom>
          </p:spPr>
        </p:pic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CDA96772-0E24-41BC-848E-4DABAF9B0C5F}"/>
              </a:ext>
            </a:extLst>
          </p:cNvPr>
          <p:cNvSpPr txBox="1"/>
          <p:nvPr/>
        </p:nvSpPr>
        <p:spPr>
          <a:xfrm>
            <a:off x="6065800" y="4634165"/>
            <a:ext cx="4174242" cy="7386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         Joint SB- and MB-NOMA schemes</a:t>
            </a:r>
          </a:p>
          <a:p>
            <a:pPr marL="997200" lvl="2" indent="-285750">
              <a:buFont typeface="Wingdings" panose="05000000000000000000" pitchFamily="2" charset="2"/>
              <a:buChar char="§"/>
            </a:pPr>
            <a:r>
              <a:rPr lang="fr-FR" sz="1400" b="1" dirty="0"/>
              <a:t>SB-MB-NOMA </a:t>
            </a:r>
          </a:p>
          <a:p>
            <a:pPr marL="997200" lvl="2" indent="-285750">
              <a:buFont typeface="Wingdings" panose="05000000000000000000" pitchFamily="2" charset="2"/>
              <a:buChar char="§"/>
            </a:pPr>
            <a:r>
              <a:rPr lang="fr-FR" sz="1400" dirty="0"/>
              <a:t>SB-MB-NOMA-RRFC</a:t>
            </a:r>
          </a:p>
        </p:txBody>
      </p:sp>
    </p:spTree>
    <p:extLst>
      <p:ext uri="{BB962C8B-B14F-4D97-AF65-F5344CB8AC3E}">
        <p14:creationId xmlns:p14="http://schemas.microsoft.com/office/powerpoint/2010/main" val="25684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4" grpId="0" animBg="1"/>
      <p:bldP spid="54" grpId="1" animBg="1"/>
      <p:bldP spid="57" grpId="0" animBg="1"/>
      <p:bldP spid="57" grpId="1" animBg="1"/>
      <p:bldP spid="59" grpId="0"/>
      <p:bldP spid="59" grpId="1"/>
      <p:bldP spid="60" grpId="0" animBg="1"/>
      <p:bldP spid="60" grpId="1" animBg="1"/>
      <p:bldP spid="61" grpId="0"/>
      <p:bldP spid="61" grpId="1"/>
      <p:bldP spid="63" grpId="0"/>
      <p:bldP spid="63" grpId="1"/>
      <p:bldP spid="68" grpId="0"/>
      <p:bldP spid="68" grpId="1"/>
      <p:bldP spid="106" grpId="0"/>
      <p:bldP spid="106" grpId="1"/>
      <p:bldP spid="8" grpId="0" animBg="1"/>
      <p:bldP spid="108" grpId="0"/>
      <p:bldP spid="42" grpId="0"/>
      <p:bldP spid="42" grpId="1"/>
      <p:bldP spid="43" grpId="0"/>
      <p:bldP spid="43" grpId="1"/>
      <p:bldP spid="5" grpId="0" animBg="1"/>
      <p:bldP spid="5" grpId="1" animBg="1"/>
      <p:bldP spid="35" grpId="0" animBg="1"/>
      <p:bldP spid="35" grpId="1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 73">
            <a:extLst>
              <a:ext uri="{FF2B5EF4-FFF2-40B4-BE49-F238E27FC236}">
                <a16:creationId xmlns:a16="http://schemas.microsoft.com/office/drawing/2014/main" id="{6363CFC9-A23D-4343-9E90-EAEC4EF65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5454757" cy="4092626"/>
          </a:xfrm>
          <a:prstGeom prst="rect">
            <a:avLst/>
          </a:prstGeom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EE0EF988-63CF-4B54-930F-1B77B55DA117}"/>
              </a:ext>
            </a:extLst>
          </p:cNvPr>
          <p:cNvSpPr txBox="1"/>
          <p:nvPr/>
        </p:nvSpPr>
        <p:spPr>
          <a:xfrm>
            <a:off x="-1" y="412167"/>
            <a:ext cx="10515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Introduction, System Model, </a:t>
            </a:r>
            <a:r>
              <a:rPr lang="en-US" sz="1200" i="0" u="none" strike="noStrike" baseline="0" dirty="0">
                <a:latin typeface="+mj-lt"/>
              </a:rPr>
              <a:t>Joint 𝛽-based SB-NOMA and TDMA</a:t>
            </a:r>
            <a:r>
              <a:rPr lang="en-US" sz="1200" dirty="0">
                <a:latin typeface="+mj-lt"/>
              </a:rPr>
              <a:t>, </a:t>
            </a:r>
            <a:r>
              <a:rPr lang="en-US" sz="1200" i="0" u="none" strike="noStrike" baseline="0" dirty="0">
                <a:latin typeface="+mj-lt"/>
              </a:rPr>
              <a:t>Joint Angle-Domain SB- and MB-NOMA, </a:t>
            </a:r>
            <a:r>
              <a:rPr lang="en-US" sz="1200" b="1" dirty="0">
                <a:latin typeface="+mj-lt"/>
              </a:rPr>
              <a:t>Simulation Results</a:t>
            </a:r>
            <a:r>
              <a:rPr lang="en-US" sz="1200" dirty="0">
                <a:latin typeface="+mj-lt"/>
              </a:rPr>
              <a:t>, Conclusions </a:t>
            </a:r>
          </a:p>
        </p:txBody>
      </p:sp>
      <p:graphicFrame>
        <p:nvGraphicFramePr>
          <p:cNvPr id="99" name="Diagramme 98">
            <a:extLst>
              <a:ext uri="{FF2B5EF4-FFF2-40B4-BE49-F238E27FC236}">
                <a16:creationId xmlns:a16="http://schemas.microsoft.com/office/drawing/2014/main" id="{20CA34D9-445F-44C1-95FA-868723E5D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327223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" name="ZoneTexte 52">
            <a:extLst>
              <a:ext uri="{FF2B5EF4-FFF2-40B4-BE49-F238E27FC236}">
                <a16:creationId xmlns:a16="http://schemas.microsoft.com/office/drawing/2014/main" id="{E1631CC9-08B7-484A-A198-1986AA94EE79}"/>
              </a:ext>
            </a:extLst>
          </p:cNvPr>
          <p:cNvSpPr txBox="1"/>
          <p:nvPr/>
        </p:nvSpPr>
        <p:spPr>
          <a:xfrm>
            <a:off x="457200" y="5375268"/>
            <a:ext cx="66173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</a:t>
            </a:r>
            <a:r>
              <a:rPr lang="en-US" sz="14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400" b="0" i="0" u="none" strike="noStrike" baseline="0" dirty="0"/>
              <a:t>Number of active RF chains per time-slot versus number of users.</a:t>
            </a:r>
            <a:endParaRPr lang="fr-FR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D59339-4115-4B09-81BD-4D174E8B0C57}"/>
              </a:ext>
            </a:extLst>
          </p:cNvPr>
          <p:cNvSpPr/>
          <p:nvPr/>
        </p:nvSpPr>
        <p:spPr>
          <a:xfrm>
            <a:off x="1271976" y="1804611"/>
            <a:ext cx="2771771" cy="3109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3E5819B-353C-499E-B4FF-F686D32D6FDD}"/>
              </a:ext>
            </a:extLst>
          </p:cNvPr>
          <p:cNvSpPr/>
          <p:nvPr/>
        </p:nvSpPr>
        <p:spPr>
          <a:xfrm>
            <a:off x="4656623" y="1519432"/>
            <a:ext cx="1116085" cy="1935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DB677C-40B8-4E06-A179-3BF705463749}"/>
              </a:ext>
            </a:extLst>
          </p:cNvPr>
          <p:cNvSpPr txBox="1"/>
          <p:nvPr/>
        </p:nvSpPr>
        <p:spPr>
          <a:xfrm>
            <a:off x="609600" y="6120562"/>
            <a:ext cx="1097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0" i="0" u="none" strike="noStrike" baseline="0" dirty="0"/>
              <a:t>[1]  X. Hu, et al. “Angle-</a:t>
            </a:r>
            <a:r>
              <a:rPr lang="fr-FR" sz="1400" b="0" i="0" u="none" strike="noStrike" baseline="0" dirty="0" err="1"/>
              <a:t>domain</a:t>
            </a:r>
            <a:r>
              <a:rPr lang="fr-FR" sz="1400" b="0" i="0" u="none" strike="noStrike" baseline="0" dirty="0"/>
              <a:t> </a:t>
            </a:r>
            <a:r>
              <a:rPr lang="fr-FR" sz="1400" b="0" i="0" u="none" strike="noStrike" baseline="0" dirty="0" err="1"/>
              <a:t>mmWave</a:t>
            </a:r>
            <a:r>
              <a:rPr lang="fr-FR" sz="1400" b="0" i="0" u="none" strike="noStrike" baseline="0" dirty="0"/>
              <a:t> </a:t>
            </a:r>
            <a:r>
              <a:rPr lang="en-US" sz="1400" b="0" i="0" u="none" strike="noStrike" baseline="0" dirty="0"/>
              <a:t>MIMO NOMA systems: analysis and design,” in </a:t>
            </a:r>
            <a:r>
              <a:rPr lang="en-US" sz="1400" b="0" i="1" u="none" strike="noStrike" baseline="0" dirty="0"/>
              <a:t>Proc. IEEE ICC</a:t>
            </a:r>
            <a:r>
              <a:rPr lang="en-US" sz="1400" b="0" i="0" u="none" strike="noStrike" baseline="0" dirty="0"/>
              <a:t>, </a:t>
            </a:r>
            <a:r>
              <a:rPr lang="fr-FR" sz="1400" b="0" i="0" u="none" strike="noStrike" baseline="0" dirty="0"/>
              <a:t>2019.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B03874C-6923-4968-9025-5AC36AC55932}"/>
                  </a:ext>
                </a:extLst>
              </p:cNvPr>
              <p:cNvSpPr txBox="1"/>
              <p:nvPr/>
            </p:nvSpPr>
            <p:spPr>
              <a:xfrm>
                <a:off x="8915400" y="1295400"/>
                <a:ext cx="28194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Uniform </a:t>
                </a:r>
                <a:r>
                  <a:rPr lang="fr-FR" sz="1400" dirty="0" err="1"/>
                  <a:t>linear</a:t>
                </a:r>
                <a:r>
                  <a:rPr lang="fr-FR" sz="1400" dirty="0"/>
                  <a:t> </a:t>
                </a:r>
                <a:r>
                  <a:rPr lang="fr-FR" sz="1400" dirty="0" err="1"/>
                  <a:t>array</a:t>
                </a:r>
                <a:r>
                  <a:rPr lang="fr-FR" sz="1400" dirty="0"/>
                  <a:t> (ULA) </a:t>
                </a:r>
                <a:r>
                  <a:rPr lang="fr-FR" sz="1400" dirty="0" err="1"/>
                  <a:t>with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=128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/>
                  <a:t>antennas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AD HBF-TDMA-SB-NOMA [1]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fr-FR" sz="1400" dirty="0"/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q"/>
                </a:pPr>
                <a:endParaRPr lang="fr-FR" sz="1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B03874C-6923-4968-9025-5AC36AC55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1295400"/>
                <a:ext cx="2819400" cy="1169551"/>
              </a:xfrm>
              <a:prstGeom prst="rect">
                <a:avLst/>
              </a:prstGeom>
              <a:blipFill>
                <a:blip r:embed="rId10"/>
                <a:stretch>
                  <a:fillRect l="-433" t="-1047" r="-2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97A93340-BE2F-4327-AA4E-29A4A7174AAA}"/>
              </a:ext>
            </a:extLst>
          </p:cNvPr>
          <p:cNvSpPr txBox="1"/>
          <p:nvPr/>
        </p:nvSpPr>
        <p:spPr>
          <a:xfrm>
            <a:off x="5377508" y="2927342"/>
            <a:ext cx="4289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none" strike="noStrike" baseline="0" dirty="0">
                <a:solidFill>
                  <a:srgbClr val="5D34F2"/>
                </a:solidFill>
              </a:rPr>
              <a:t>[1] </a:t>
            </a:r>
            <a:endParaRPr lang="fr-FR" sz="1200" b="1" dirty="0">
              <a:solidFill>
                <a:srgbClr val="5D34F2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AC53D4-F2AF-4674-9C40-44CEA60B019D}"/>
              </a:ext>
            </a:extLst>
          </p:cNvPr>
          <p:cNvSpPr txBox="1"/>
          <p:nvPr/>
        </p:nvSpPr>
        <p:spPr>
          <a:xfrm>
            <a:off x="5377508" y="1707481"/>
            <a:ext cx="26072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SB-MB-NOMA-RRFC</a:t>
            </a:r>
            <a:endParaRPr lang="fr-FR" sz="1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1628810-D771-48F4-9292-601D5AE02CE6}"/>
              </a:ext>
            </a:extLst>
          </p:cNvPr>
          <p:cNvSpPr txBox="1"/>
          <p:nvPr/>
        </p:nvSpPr>
        <p:spPr>
          <a:xfrm>
            <a:off x="5396240" y="1468691"/>
            <a:ext cx="24305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SB-MB-NOMA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8774CDA-F987-426F-A8BC-A86ABAD1965E}"/>
              </a:ext>
            </a:extLst>
          </p:cNvPr>
          <p:cNvSpPr txBox="1"/>
          <p:nvPr/>
        </p:nvSpPr>
        <p:spPr>
          <a:xfrm>
            <a:off x="5294337" y="2381547"/>
            <a:ext cx="2367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none" strike="noStrike" baseline="0" dirty="0">
                <a:solidFill>
                  <a:srgbClr val="14C9E2"/>
                </a:solidFill>
              </a:rPr>
              <a:t>𝛽-SB-NOMA-TDMA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E5D440C-4610-4F42-A14D-8C48F42ED75E}"/>
              </a:ext>
            </a:extLst>
          </p:cNvPr>
          <p:cNvGrpSpPr/>
          <p:nvPr/>
        </p:nvGrpSpPr>
        <p:grpSpPr>
          <a:xfrm>
            <a:off x="5531546" y="3969627"/>
            <a:ext cx="4708496" cy="523220"/>
            <a:chOff x="4685821" y="1740576"/>
            <a:chExt cx="4132114" cy="523220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3C6C6E0-FEEF-4585-8C2E-5E752F6E01FB}"/>
                </a:ext>
              </a:extLst>
            </p:cNvPr>
            <p:cNvSpPr txBox="1"/>
            <p:nvPr/>
          </p:nvSpPr>
          <p:spPr>
            <a:xfrm>
              <a:off x="5154675" y="1740576"/>
              <a:ext cx="3663260" cy="523220"/>
            </a:xfrm>
            <a:prstGeom prst="rect">
              <a:avLst/>
            </a:prstGeom>
            <a:solidFill>
              <a:srgbClr val="FCDDD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TDMA </a:t>
              </a:r>
              <a:r>
                <a:rPr lang="fr-FR" sz="1400" dirty="0" err="1"/>
                <a:t>with</a:t>
              </a:r>
              <a:r>
                <a:rPr lang="fr-FR" sz="1400" dirty="0"/>
                <a:t> </a:t>
              </a:r>
              <a:r>
                <a:rPr lang="en-US" sz="1400" b="0" i="0" u="none" strike="noStrike" kern="1200" baseline="0" dirty="0">
                  <a:latin typeface="+mn-lt"/>
                  <a:ea typeface="+mn-ea"/>
                  <a:cs typeface="+mn-cs"/>
                </a:rPr>
                <a:t>NOMA imposes more </a:t>
              </a:r>
              <a:r>
                <a:rPr lang="en-US" sz="1400" dirty="0"/>
                <a:t>signal processing and synchronization complexity</a:t>
              </a:r>
              <a:endParaRPr lang="fr-FR" sz="1400" dirty="0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665F4950-53E2-49A5-AD86-0FE4F1BAB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21" y="1797490"/>
              <a:ext cx="330383" cy="330383"/>
            </a:xfrm>
            <a:prstGeom prst="rect">
              <a:avLst/>
            </a:prstGeom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B2DF083C-433A-4778-8A85-8717751324B7}"/>
              </a:ext>
            </a:extLst>
          </p:cNvPr>
          <p:cNvSpPr txBox="1"/>
          <p:nvPr/>
        </p:nvSpPr>
        <p:spPr>
          <a:xfrm>
            <a:off x="6065800" y="4634165"/>
            <a:ext cx="4174242" cy="7386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Joint SB- and MB-NOMA schemes</a:t>
            </a:r>
          </a:p>
          <a:p>
            <a:pPr marL="540000" lvl="1" indent="-285750">
              <a:buFont typeface="Wingdings" panose="05000000000000000000" pitchFamily="2" charset="2"/>
              <a:buChar char="§"/>
            </a:pPr>
            <a:r>
              <a:rPr lang="fr-FR" sz="1400" dirty="0"/>
              <a:t>SB-MB-NOMA</a:t>
            </a:r>
            <a:r>
              <a:rPr lang="fr-FR" sz="1400" b="1" dirty="0"/>
              <a:t> </a:t>
            </a:r>
          </a:p>
          <a:p>
            <a:pPr marL="540000" lvl="1" indent="-285750">
              <a:buFont typeface="Wingdings" panose="05000000000000000000" pitchFamily="2" charset="2"/>
              <a:buChar char="§"/>
            </a:pPr>
            <a:r>
              <a:rPr lang="fr-FR" sz="1400" b="1" dirty="0"/>
              <a:t>SB-MB-NOMA-RRFC</a:t>
            </a:r>
          </a:p>
        </p:txBody>
      </p:sp>
    </p:spTree>
    <p:extLst>
      <p:ext uri="{BB962C8B-B14F-4D97-AF65-F5344CB8AC3E}">
        <p14:creationId xmlns:p14="http://schemas.microsoft.com/office/powerpoint/2010/main" val="695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3" grpId="0" animBg="1"/>
      <p:bldP spid="15" grpId="0"/>
      <p:bldP spid="15" grpId="1"/>
      <p:bldP spid="16" grpId="0"/>
      <p:bldP spid="1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1104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Introduction, System Model, </a:t>
            </a:r>
            <a:r>
              <a:rPr lang="en-US" sz="1200" i="0" u="none" strike="noStrike" baseline="0" dirty="0">
                <a:latin typeface="+mj-lt"/>
              </a:rPr>
              <a:t>Joint 𝛽-based SB-NOMA and TDMA</a:t>
            </a:r>
            <a:r>
              <a:rPr lang="en-US" sz="1200" dirty="0">
                <a:latin typeface="+mj-lt"/>
              </a:rPr>
              <a:t>, </a:t>
            </a:r>
            <a:r>
              <a:rPr lang="en-US" sz="1200" i="0" u="none" strike="noStrike" baseline="0" dirty="0">
                <a:latin typeface="+mj-lt"/>
              </a:rPr>
              <a:t>Joint Angle-Domain SB- and MB-NOMA, </a:t>
            </a:r>
            <a:r>
              <a:rPr lang="en-US" sz="1200" dirty="0">
                <a:latin typeface="+mj-lt"/>
              </a:rPr>
              <a:t>Simulation Results, </a:t>
            </a:r>
            <a:r>
              <a:rPr lang="en-US" sz="1200" b="1" dirty="0">
                <a:latin typeface="+mj-lt"/>
              </a:rPr>
              <a:t>Conclusions 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3D864DD2-1FA2-4D0F-9F54-6FB87769A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872914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FE61232-B702-4E0F-96F9-471D6450CEC3}"/>
              </a:ext>
            </a:extLst>
          </p:cNvPr>
          <p:cNvSpPr txBox="1"/>
          <p:nvPr/>
        </p:nvSpPr>
        <p:spPr>
          <a:xfrm flipH="1">
            <a:off x="702129" y="3700905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b="1" i="1" dirty="0"/>
              <a:t>Work publications:</a:t>
            </a:r>
          </a:p>
          <a:p>
            <a:pPr marL="54000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i="0" u="none" strike="noStrike" baseline="0" dirty="0"/>
              <a:t>I. Khaled, C. </a:t>
            </a:r>
            <a:r>
              <a:rPr lang="en-US" sz="1400" dirty="0" err="1"/>
              <a:t>Langlais</a:t>
            </a:r>
            <a:r>
              <a:rPr lang="en-US" sz="1400" dirty="0"/>
              <a:t>, A. El </a:t>
            </a:r>
            <a:r>
              <a:rPr lang="en-US" sz="1400" dirty="0" err="1"/>
              <a:t>Falou</a:t>
            </a:r>
            <a:r>
              <a:rPr lang="en-US" sz="1400" dirty="0"/>
              <a:t>, </a:t>
            </a:r>
            <a:r>
              <a:rPr lang="en-US" sz="1400" i="0" u="none" strike="noStrike" baseline="0" dirty="0"/>
              <a:t>B. El Hassan, and M. </a:t>
            </a:r>
            <a:r>
              <a:rPr lang="en-US" sz="1400" i="0" u="none" strike="noStrike" baseline="0" dirty="0" err="1"/>
              <a:t>Jezequel</a:t>
            </a:r>
            <a:r>
              <a:rPr lang="en-US" sz="1400" i="0" u="none" strike="noStrike" baseline="0" dirty="0"/>
              <a:t>, “Joint single- and </a:t>
            </a:r>
            <a:r>
              <a:rPr lang="fr-FR" sz="1400" i="0" u="none" strike="noStrike" baseline="0" dirty="0"/>
              <a:t>multi-</a:t>
            </a:r>
            <a:r>
              <a:rPr lang="fr-FR" sz="1400" i="0" u="none" strike="noStrike" baseline="0" dirty="0" err="1"/>
              <a:t>beam</a:t>
            </a:r>
            <a:r>
              <a:rPr lang="fr-FR" sz="1400" i="0" u="none" strike="noStrike" baseline="0" dirty="0"/>
              <a:t> angle-</a:t>
            </a:r>
            <a:r>
              <a:rPr lang="fr-FR" sz="1400" i="0" u="none" strike="noStrike" baseline="0" dirty="0" err="1"/>
              <a:t>domain</a:t>
            </a:r>
            <a:r>
              <a:rPr lang="fr-FR" sz="1400" i="0" u="none" strike="noStrike" baseline="0" dirty="0"/>
              <a:t> NOMA for </a:t>
            </a:r>
            <a:r>
              <a:rPr lang="fr-FR" sz="1400" i="0" u="none" strike="noStrike" baseline="0" dirty="0" err="1"/>
              <a:t>hybrid</a:t>
            </a:r>
            <a:r>
              <a:rPr lang="fr-FR" sz="1400" i="0" u="none" strike="noStrike" baseline="0" dirty="0"/>
              <a:t> </a:t>
            </a:r>
            <a:r>
              <a:rPr lang="fr-FR" sz="1400" i="0" u="none" strike="noStrike" baseline="0" dirty="0" err="1"/>
              <a:t>mmWave</a:t>
            </a:r>
            <a:r>
              <a:rPr lang="fr-FR" sz="1400" i="0" u="none" strike="noStrike" baseline="0" dirty="0"/>
              <a:t> MIMO </a:t>
            </a:r>
            <a:r>
              <a:rPr lang="fr-FR" sz="1400" i="0" u="none" strike="noStrike" baseline="0" dirty="0" err="1"/>
              <a:t>systems</a:t>
            </a:r>
            <a:r>
              <a:rPr lang="fr-FR" sz="1400" i="0" u="none" strike="noStrike" baseline="0" dirty="0"/>
              <a:t>,” </a:t>
            </a:r>
            <a:r>
              <a:rPr lang="fr-FR" sz="1400" i="0" u="none" strike="noStrike" baseline="0" dirty="0" err="1"/>
              <a:t>published</a:t>
            </a:r>
            <a:r>
              <a:rPr lang="fr-FR" sz="1400" i="0" u="none" strike="noStrike" baseline="0" dirty="0"/>
              <a:t> in </a:t>
            </a:r>
            <a:r>
              <a:rPr lang="fr-FR" sz="1400" i="1" u="none" strike="noStrike" baseline="0" dirty="0"/>
              <a:t>WSA 2021; </a:t>
            </a:r>
            <a:r>
              <a:rPr lang="en-US" sz="1400" i="1" u="none" strike="noStrike" baseline="0" dirty="0"/>
              <a:t>25th International ITG Workshop on Smart Antennas</a:t>
            </a:r>
            <a:r>
              <a:rPr lang="en-US" sz="1400" i="0" u="none" strike="noStrike" baseline="0" dirty="0"/>
              <a:t>. VDE, 2021.</a:t>
            </a:r>
          </a:p>
          <a:p>
            <a:pPr marL="54000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i="0" u="none" strike="noStrike" baseline="0" dirty="0"/>
              <a:t>I. Khaled, A. El </a:t>
            </a:r>
            <a:r>
              <a:rPr lang="en-US" sz="1400" i="0" u="none" strike="noStrike" baseline="0" dirty="0" err="1"/>
              <a:t>Falou</a:t>
            </a:r>
            <a:r>
              <a:rPr lang="en-US" sz="1400" i="0" u="none" strike="noStrike" baseline="0" dirty="0"/>
              <a:t>, C. </a:t>
            </a:r>
            <a:r>
              <a:rPr lang="en-US" sz="1400" i="0" u="none" strike="noStrike" baseline="0" dirty="0" err="1"/>
              <a:t>Langlais</a:t>
            </a:r>
            <a:r>
              <a:rPr lang="en-US" sz="1400" i="0" u="none" strike="noStrike" baseline="0" dirty="0"/>
              <a:t>, B. El Hassan, and M. </a:t>
            </a:r>
            <a:r>
              <a:rPr lang="en-US" sz="1400" i="0" u="none" strike="noStrike" baseline="0" dirty="0" err="1"/>
              <a:t>Jezequel</a:t>
            </a:r>
            <a:r>
              <a:rPr lang="en-US" sz="1400" i="0" u="none" strike="noStrike" baseline="0" dirty="0"/>
              <a:t>, “</a:t>
            </a:r>
            <a:r>
              <a:rPr lang="fr-FR" sz="1400" dirty="0"/>
              <a:t>Angle-</a:t>
            </a:r>
            <a:r>
              <a:rPr lang="fr-FR" sz="1400" dirty="0" err="1"/>
              <a:t>domain</a:t>
            </a:r>
            <a:r>
              <a:rPr lang="fr-FR" sz="1400" dirty="0"/>
              <a:t> </a:t>
            </a:r>
            <a:r>
              <a:rPr lang="fr-FR" sz="1400" dirty="0" err="1"/>
              <a:t>hybrid</a:t>
            </a:r>
            <a:r>
              <a:rPr lang="fr-FR" sz="1400" dirty="0"/>
              <a:t> </a:t>
            </a:r>
            <a:r>
              <a:rPr lang="fr-FR" sz="1400" dirty="0" err="1"/>
              <a:t>beamforming-based</a:t>
            </a:r>
            <a:r>
              <a:rPr lang="fr-FR" sz="1400" dirty="0"/>
              <a:t> </a:t>
            </a:r>
            <a:r>
              <a:rPr lang="fr-FR" sz="1400" dirty="0" err="1"/>
              <a:t>mmWave</a:t>
            </a:r>
            <a:r>
              <a:rPr lang="fr-FR" sz="1400" dirty="0"/>
              <a:t> massive MIMO-NOMA </a:t>
            </a:r>
            <a:r>
              <a:rPr lang="fr-FR" sz="1400" dirty="0" err="1"/>
              <a:t>systems</a:t>
            </a:r>
            <a:r>
              <a:rPr lang="fr-FR" sz="1400" dirty="0"/>
              <a:t>,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submitted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C7ACDA-F43A-4E0F-8342-E89A309C6641}"/>
              </a:ext>
            </a:extLst>
          </p:cNvPr>
          <p:cNvSpPr txBox="1"/>
          <p:nvPr/>
        </p:nvSpPr>
        <p:spPr>
          <a:xfrm>
            <a:off x="685800" y="1524000"/>
            <a:ext cx="1051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1600" dirty="0"/>
              <a:t>Design a joint SB-NOMA and TDMA </a:t>
            </a:r>
            <a:r>
              <a:rPr lang="fr-FR" sz="1600" dirty="0" err="1"/>
              <a:t>scheme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can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applied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any</a:t>
            </a:r>
            <a:r>
              <a:rPr lang="fr-FR" sz="1600" dirty="0"/>
              <a:t> </a:t>
            </a:r>
            <a:r>
              <a:rPr lang="fr-FR" sz="1600" dirty="0" err="1"/>
              <a:t>uniformly</a:t>
            </a:r>
            <a:r>
              <a:rPr lang="fr-FR" sz="1600" dirty="0"/>
              <a:t> </a:t>
            </a:r>
            <a:r>
              <a:rPr lang="fr-FR" sz="1600" dirty="0" err="1"/>
              <a:t>excited</a:t>
            </a:r>
            <a:r>
              <a:rPr lang="fr-FR" sz="1600" dirty="0"/>
              <a:t> </a:t>
            </a:r>
            <a:r>
              <a:rPr lang="fr-FR" sz="1600" dirty="0" err="1"/>
              <a:t>array</a:t>
            </a:r>
            <a:r>
              <a:rPr lang="fr-FR" sz="1600" dirty="0"/>
              <a:t> architectures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1600" dirty="0"/>
              <a:t>Design joint SB- and MB-NOMA schemes, in </a:t>
            </a:r>
            <a:r>
              <a:rPr lang="fr-FR" sz="1600" dirty="0" err="1"/>
              <a:t>which</a:t>
            </a:r>
            <a:r>
              <a:rPr lang="fr-FR" sz="1600" dirty="0"/>
              <a:t> NOMA exploits the multi-user </a:t>
            </a:r>
            <a:r>
              <a:rPr lang="fr-FR" sz="1600" dirty="0" err="1"/>
              <a:t>diversity</a:t>
            </a:r>
            <a:r>
              <a:rPr lang="fr-FR" sz="1600" dirty="0"/>
              <a:t> </a:t>
            </a:r>
            <a:r>
              <a:rPr lang="fr-FR" sz="1600" dirty="0" err="1"/>
              <a:t>whatever</a:t>
            </a:r>
            <a:r>
              <a:rPr lang="fr-FR" sz="1600" dirty="0"/>
              <a:t> the </a:t>
            </a:r>
            <a:r>
              <a:rPr lang="fr-FR" sz="1600" dirty="0" err="1"/>
              <a:t>cell’s</a:t>
            </a:r>
            <a:r>
              <a:rPr lang="fr-FR" sz="1600" dirty="0"/>
              <a:t> </a:t>
            </a:r>
            <a:r>
              <a:rPr lang="fr-FR" sz="1600" dirty="0" err="1"/>
              <a:t>load</a:t>
            </a:r>
            <a:r>
              <a:rPr lang="fr-FR" sz="1600" dirty="0"/>
              <a:t> and </a:t>
            </a:r>
            <a:r>
              <a:rPr lang="fr-FR" sz="1600" dirty="0" err="1"/>
              <a:t>users</a:t>
            </a:r>
            <a:r>
              <a:rPr lang="fr-FR" sz="1600" dirty="0"/>
              <a:t>’ positions.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dirty="0"/>
              <a:t>One </a:t>
            </a:r>
            <a:r>
              <a:rPr lang="fr-FR" sz="1600" dirty="0" err="1"/>
              <a:t>enhances</a:t>
            </a:r>
            <a:r>
              <a:rPr lang="fr-FR" sz="1600" dirty="0"/>
              <a:t> the spectral </a:t>
            </a:r>
            <a:r>
              <a:rPr lang="fr-FR" sz="1600" dirty="0" err="1"/>
              <a:t>efficiency</a:t>
            </a:r>
            <a:endParaRPr lang="fr-FR" sz="16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dirty="0"/>
              <a:t>The </a:t>
            </a:r>
            <a:r>
              <a:rPr lang="fr-FR" sz="1600" dirty="0" err="1"/>
              <a:t>other</a:t>
            </a:r>
            <a:r>
              <a:rPr lang="fr-FR" sz="1600" dirty="0"/>
              <a:t> </a:t>
            </a:r>
            <a:r>
              <a:rPr lang="fr-FR" sz="1600" dirty="0" err="1"/>
              <a:t>reduces</a:t>
            </a:r>
            <a:r>
              <a:rPr lang="fr-FR" sz="1600" dirty="0"/>
              <a:t> the active RF </a:t>
            </a:r>
            <a:r>
              <a:rPr lang="fr-FR" sz="1600" dirty="0" err="1"/>
              <a:t>chains</a:t>
            </a:r>
            <a:r>
              <a:rPr lang="fr-FR" sz="1600" dirty="0"/>
              <a:t>, i.e., power </a:t>
            </a:r>
            <a:r>
              <a:rPr lang="fr-FR" sz="1600" dirty="0" err="1"/>
              <a:t>consumption</a:t>
            </a:r>
            <a:endParaRPr lang="fr-FR" sz="16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1600" dirty="0"/>
              <a:t>The </a:t>
            </a:r>
            <a:r>
              <a:rPr lang="fr-FR" sz="1600" dirty="0" err="1"/>
              <a:t>proposed</a:t>
            </a:r>
            <a:r>
              <a:rPr lang="fr-FR" sz="1600" dirty="0"/>
              <a:t> schemes </a:t>
            </a:r>
            <a:r>
              <a:rPr lang="fr-FR" sz="1600" dirty="0" err="1"/>
              <a:t>require</a:t>
            </a:r>
            <a:r>
              <a:rPr lang="fr-FR" sz="1600" dirty="0"/>
              <a:t> </a:t>
            </a:r>
            <a:r>
              <a:rPr lang="fr-FR" sz="1600" dirty="0" err="1"/>
              <a:t>only</a:t>
            </a:r>
            <a:r>
              <a:rPr lang="fr-FR" sz="1600" dirty="0"/>
              <a:t> ADI</a:t>
            </a:r>
          </a:p>
        </p:txBody>
      </p:sp>
    </p:spTree>
    <p:extLst>
      <p:ext uri="{BB962C8B-B14F-4D97-AF65-F5344CB8AC3E}">
        <p14:creationId xmlns:p14="http://schemas.microsoft.com/office/powerpoint/2010/main" val="850059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A07435C-FEDD-490E-BA47-BBFD56104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494677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9DC768B-C1BB-4C2E-9CA7-B1B56F824AFF}"/>
              </a:ext>
            </a:extLst>
          </p:cNvPr>
          <p:cNvSpPr txBox="1"/>
          <p:nvPr/>
        </p:nvSpPr>
        <p:spPr>
          <a:xfrm>
            <a:off x="644769" y="2512088"/>
            <a:ext cx="1090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Conclusions and Future Works</a:t>
            </a:r>
            <a:endParaRPr lang="fr-FR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0429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3D864DD2-1FA2-4D0F-9F54-6FB87769A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258858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25EA3E2-0296-45A9-8FC8-8AEA09A27C82}"/>
              </a:ext>
            </a:extLst>
          </p:cNvPr>
          <p:cNvSpPr txBox="1"/>
          <p:nvPr/>
        </p:nvSpPr>
        <p:spPr>
          <a:xfrm>
            <a:off x="1095800" y="2270560"/>
            <a:ext cx="100003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/>
              <a:t>AD MIMO-NOMA </a:t>
            </a:r>
            <a:r>
              <a:rPr lang="en-US" sz="1600" b="1" dirty="0">
                <a:solidFill>
                  <a:srgbClr val="00B050"/>
                </a:solidFill>
              </a:rPr>
              <a:t>to manage massive connectivity in congested cells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Derive new angular-based metrics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Design new user ordering, user clustering and power allocation techniques in angle-domain for the NOMA protocol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8A5835-3963-43AE-A3D6-CA7BBE25EDB9}"/>
              </a:ext>
            </a:extLst>
          </p:cNvPr>
          <p:cNvSpPr txBox="1"/>
          <p:nvPr/>
        </p:nvSpPr>
        <p:spPr>
          <a:xfrm>
            <a:off x="1095800" y="3510223"/>
            <a:ext cx="1021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/>
              <a:t>AD HBF-based massive MIMO-NOMA </a:t>
            </a:r>
            <a:r>
              <a:rPr lang="en-US" sz="1600" b="1" dirty="0">
                <a:solidFill>
                  <a:srgbClr val="00B050"/>
                </a:solidFill>
              </a:rPr>
              <a:t>to restrict the limitation of SB-NOMA in overloaded scenarios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Design a joint SB-NOMA and TDMA scheme for any uniformly excited array architecture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Design joint SB- and MB-NOMA schemes using only NOMA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3407B9-732D-4E01-B0CF-3A66A4B3667C}"/>
              </a:ext>
            </a:extLst>
          </p:cNvPr>
          <p:cNvSpPr txBox="1"/>
          <p:nvPr/>
        </p:nvSpPr>
        <p:spPr>
          <a:xfrm>
            <a:off x="-1" y="412167"/>
            <a:ext cx="381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Conclusions</a:t>
            </a:r>
            <a:r>
              <a:rPr lang="en-US" sz="1200" dirty="0">
                <a:latin typeface="+mj-lt"/>
              </a:rPr>
              <a:t>, Future works, </a:t>
            </a:r>
            <a:r>
              <a:rPr lang="fr-FR" sz="1200" dirty="0"/>
              <a:t>List of Publications</a:t>
            </a:r>
            <a:endParaRPr lang="fr-FR" sz="1100" dirty="0"/>
          </a:p>
          <a:p>
            <a:endParaRPr lang="en-US" sz="12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6000DB-C7B9-4D44-8135-A2BA3B45EC3D}"/>
              </a:ext>
            </a:extLst>
          </p:cNvPr>
          <p:cNvSpPr/>
          <p:nvPr/>
        </p:nvSpPr>
        <p:spPr>
          <a:xfrm>
            <a:off x="1095801" y="1489542"/>
            <a:ext cx="10000397" cy="33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Angle-domain information (ADI) is a promising partial CSI for mmWave massive MIMO-NOMA systems</a:t>
            </a:r>
          </a:p>
        </p:txBody>
      </p:sp>
    </p:spTree>
    <p:extLst>
      <p:ext uri="{BB962C8B-B14F-4D97-AF65-F5344CB8AC3E}">
        <p14:creationId xmlns:p14="http://schemas.microsoft.com/office/powerpoint/2010/main" val="102963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3D864DD2-1FA2-4D0F-9F54-6FB87769A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005467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6D3F724-8684-42C8-BAC3-34C9F6027831}"/>
              </a:ext>
            </a:extLst>
          </p:cNvPr>
          <p:cNvSpPr txBox="1"/>
          <p:nvPr/>
        </p:nvSpPr>
        <p:spPr>
          <a:xfrm flipH="1">
            <a:off x="1905000" y="175260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/>
              <a:t>Short Term 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Develop an iterative sub-optimal inter-cluster power allocation with ADI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Develop an angle error model 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Consider the imperfection and the complexity of SIC decoding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5EA3E2-0296-45A9-8FC8-8AEA09A27C82}"/>
              </a:ext>
            </a:extLst>
          </p:cNvPr>
          <p:cNvSpPr txBox="1"/>
          <p:nvPr/>
        </p:nvSpPr>
        <p:spPr>
          <a:xfrm>
            <a:off x="1905000" y="3353004"/>
            <a:ext cx="960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/>
              <a:t>Long Term 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AD massive MIMO-NOMA systems in uplink mmWave transmissions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Effective resources allocation for </a:t>
            </a:r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joint single and multi-beam NOMA schemes</a:t>
            </a:r>
            <a:endParaRPr lang="en-US" sz="16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AD MIMO-NOMA with OFDM in wideband mmWave channels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C72303-B70B-444B-93F3-67BEBBAD55F4}"/>
              </a:ext>
            </a:extLst>
          </p:cNvPr>
          <p:cNvSpPr txBox="1"/>
          <p:nvPr/>
        </p:nvSpPr>
        <p:spPr>
          <a:xfrm>
            <a:off x="-1" y="412167"/>
            <a:ext cx="381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Conclusions, </a:t>
            </a:r>
            <a:r>
              <a:rPr lang="en-US" sz="1200" b="1" dirty="0">
                <a:latin typeface="+mj-lt"/>
              </a:rPr>
              <a:t>Future works, </a:t>
            </a:r>
            <a:r>
              <a:rPr lang="fr-FR" sz="1200" dirty="0"/>
              <a:t>List of Publications</a:t>
            </a:r>
            <a:endParaRPr lang="fr-FR" sz="1100" dirty="0"/>
          </a:p>
          <a:p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427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DE84CE95-022A-4D3C-A973-501B7E70BCF2}"/>
              </a:ext>
            </a:extLst>
          </p:cNvPr>
          <p:cNvGrpSpPr/>
          <p:nvPr/>
        </p:nvGrpSpPr>
        <p:grpSpPr>
          <a:xfrm>
            <a:off x="5278120" y="1288361"/>
            <a:ext cx="6304280" cy="3123748"/>
            <a:chOff x="5278120" y="1288361"/>
            <a:chExt cx="6304280" cy="3123748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4D83D3AA-5FC6-4E37-8206-28C1B4C7DDBE}"/>
                </a:ext>
              </a:extLst>
            </p:cNvPr>
            <p:cNvGrpSpPr/>
            <p:nvPr/>
          </p:nvGrpSpPr>
          <p:grpSpPr>
            <a:xfrm>
              <a:off x="5278120" y="1288361"/>
              <a:ext cx="6304280" cy="3123748"/>
              <a:chOff x="6131766" y="1105893"/>
              <a:chExt cx="5562601" cy="3047749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0D668E26-355A-415D-8763-1E193EAD1C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347"/>
              <a:stretch/>
            </p:blipFill>
            <p:spPr>
              <a:xfrm>
                <a:off x="6131766" y="1105893"/>
                <a:ext cx="5257801" cy="2814346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142F3C-B9C5-4238-871B-8D559580E566}"/>
                  </a:ext>
                </a:extLst>
              </p:cNvPr>
              <p:cNvSpPr/>
              <p:nvPr/>
            </p:nvSpPr>
            <p:spPr>
              <a:xfrm>
                <a:off x="10779966" y="1105893"/>
                <a:ext cx="609601" cy="674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84C7530-1033-447E-A9E4-610A682D0846}"/>
                  </a:ext>
                </a:extLst>
              </p:cNvPr>
              <p:cNvSpPr/>
              <p:nvPr/>
            </p:nvSpPr>
            <p:spPr>
              <a:xfrm>
                <a:off x="10551366" y="1509813"/>
                <a:ext cx="609601" cy="2703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7596882-253E-4E96-98C5-A6AB15098F7F}"/>
                  </a:ext>
                </a:extLst>
              </p:cNvPr>
              <p:cNvSpPr/>
              <p:nvPr/>
            </p:nvSpPr>
            <p:spPr>
              <a:xfrm>
                <a:off x="11084766" y="2247005"/>
                <a:ext cx="609601" cy="674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061498-6532-41FA-A9F1-A44D2C63E800}"/>
                  </a:ext>
                </a:extLst>
              </p:cNvPr>
              <p:cNvSpPr/>
              <p:nvPr/>
            </p:nvSpPr>
            <p:spPr>
              <a:xfrm>
                <a:off x="11046150" y="3479336"/>
                <a:ext cx="609601" cy="674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EBBA9E8-A127-423D-A522-55033DB8F00D}"/>
                </a:ext>
              </a:extLst>
            </p:cNvPr>
            <p:cNvSpPr/>
            <p:nvPr/>
          </p:nvSpPr>
          <p:spPr>
            <a:xfrm rot="16200000">
              <a:off x="6382777" y="2584316"/>
              <a:ext cx="744795" cy="275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3EE9D42-C03A-4E8A-9370-F936C7F24150}"/>
                </a:ext>
              </a:extLst>
            </p:cNvPr>
            <p:cNvSpPr txBox="1"/>
            <p:nvPr/>
          </p:nvSpPr>
          <p:spPr>
            <a:xfrm rot="16200000">
              <a:off x="6274991" y="2600194"/>
              <a:ext cx="944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chemeClr val="tx1"/>
                  </a:solidFill>
                </a:rPr>
                <a:t>Beamforming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0D11FA9-E322-4663-8DB4-CD7A36E06E2A}"/>
              </a:ext>
            </a:extLst>
          </p:cNvPr>
          <p:cNvGraphicFramePr/>
          <p:nvPr/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FB96830-1560-495F-9B05-C8AFDCF46D52}"/>
              </a:ext>
            </a:extLst>
          </p:cNvPr>
          <p:cNvSpPr txBox="1"/>
          <p:nvPr/>
        </p:nvSpPr>
        <p:spPr>
          <a:xfrm>
            <a:off x="-1" y="412167"/>
            <a:ext cx="762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Motivation,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Contributions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D4B8DF-7ADB-4AFB-B06A-8739C0B228CD}"/>
              </a:ext>
            </a:extLst>
          </p:cNvPr>
          <p:cNvSpPr txBox="1"/>
          <p:nvPr/>
        </p:nvSpPr>
        <p:spPr>
          <a:xfrm>
            <a:off x="6220" y="689166"/>
            <a:ext cx="816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Multi-User (MU) MIMO Systems for MmWave Downlink Transmissions</a:t>
            </a:r>
            <a:endParaRPr lang="fr-FR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F729FBC-3AC8-48BA-9F4A-17EFFE317D6B}"/>
              </a:ext>
            </a:extLst>
          </p:cNvPr>
          <p:cNvSpPr txBox="1"/>
          <p:nvPr/>
        </p:nvSpPr>
        <p:spPr>
          <a:xfrm>
            <a:off x="171060" y="1296448"/>
            <a:ext cx="4553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/>
              <a:t>MU-MIMO beamforming (BF) 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Requires prior channel knowledge 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Multiplexes data streams at each antenna 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Improves received power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Reduces inter-user interference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ECDF5B0-4D43-4443-98F8-D770F907BF9B}"/>
              </a:ext>
            </a:extLst>
          </p:cNvPr>
          <p:cNvSpPr/>
          <p:nvPr/>
        </p:nvSpPr>
        <p:spPr>
          <a:xfrm>
            <a:off x="6088026" y="2983640"/>
            <a:ext cx="228600" cy="221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4B4F43-B0A3-445D-941E-5BAF214D4EDE}"/>
              </a:ext>
            </a:extLst>
          </p:cNvPr>
          <p:cNvSpPr/>
          <p:nvPr/>
        </p:nvSpPr>
        <p:spPr>
          <a:xfrm>
            <a:off x="6979778" y="2841618"/>
            <a:ext cx="228600" cy="221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7ACB70-3C5C-43F2-AD97-194CD9F51632}"/>
              </a:ext>
            </a:extLst>
          </p:cNvPr>
          <p:cNvSpPr txBox="1"/>
          <p:nvPr/>
        </p:nvSpPr>
        <p:spPr>
          <a:xfrm>
            <a:off x="5573285" y="3244906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Users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number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531D64-787F-47C5-809A-C2D5904AEEDC}"/>
              </a:ext>
            </a:extLst>
          </p:cNvPr>
          <p:cNvSpPr txBox="1"/>
          <p:nvPr/>
        </p:nvSpPr>
        <p:spPr>
          <a:xfrm>
            <a:off x="6770982" y="307516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Antennas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number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3322014-4C6C-4C81-9E7A-4C4A6CE8E229}"/>
              </a:ext>
            </a:extLst>
          </p:cNvPr>
          <p:cNvSpPr txBox="1"/>
          <p:nvPr/>
        </p:nvSpPr>
        <p:spPr>
          <a:xfrm>
            <a:off x="165980" y="3150225"/>
            <a:ext cx="403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/>
              <a:t>BF with mmWave massive MIMO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FF0000"/>
                </a:solidFill>
              </a:rPr>
              <a:t>High channel estimation overhead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FF0000"/>
                </a:solidFill>
              </a:rPr>
              <a:t>High implementation complexity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FF0000"/>
                </a:solidFill>
              </a:rPr>
              <a:t>High cost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40271E-BE50-48BF-BC25-88368F910F80}"/>
              </a:ext>
            </a:extLst>
          </p:cNvPr>
          <p:cNvSpPr/>
          <p:nvPr/>
        </p:nvSpPr>
        <p:spPr>
          <a:xfrm>
            <a:off x="296826" y="5050785"/>
            <a:ext cx="11582399" cy="6548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Need to adopt with mmWave massive MIMO </a:t>
            </a:r>
            <a:r>
              <a:rPr lang="en-US" sz="1600" b="1" u="sng" dirty="0">
                <a:solidFill>
                  <a:schemeClr val="tx1"/>
                </a:solidFill>
              </a:rPr>
              <a:t>low-complex</a:t>
            </a:r>
            <a:r>
              <a:rPr lang="en-US" sz="1600" dirty="0">
                <a:solidFill>
                  <a:schemeClr val="tx1"/>
                </a:solidFill>
              </a:rPr>
              <a:t> BF techniques requiring </a:t>
            </a:r>
            <a:r>
              <a:rPr lang="en-US" sz="1600" b="1" u="sng" dirty="0">
                <a:solidFill>
                  <a:schemeClr val="tx1"/>
                </a:solidFill>
              </a:rPr>
              <a:t>partial channel state information </a:t>
            </a:r>
            <a:r>
              <a:rPr lang="en-US" sz="1600" dirty="0">
                <a:solidFill>
                  <a:schemeClr val="tx1"/>
                </a:solidFill>
              </a:rPr>
              <a:t>(CSI)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F92AA0-42FD-45F4-8530-4B2CE5777720}"/>
              </a:ext>
            </a:extLst>
          </p:cNvPr>
          <p:cNvSpPr/>
          <p:nvPr/>
        </p:nvSpPr>
        <p:spPr>
          <a:xfrm>
            <a:off x="5178756" y="1887668"/>
            <a:ext cx="2441244" cy="1975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5A3B21D-9A84-4FAD-88D7-383E55A51DEF}"/>
              </a:ext>
            </a:extLst>
          </p:cNvPr>
          <p:cNvSpPr txBox="1"/>
          <p:nvPr/>
        </p:nvSpPr>
        <p:spPr>
          <a:xfrm>
            <a:off x="7099158" y="4303207"/>
            <a:ext cx="3258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Figure: </a:t>
            </a:r>
            <a:r>
              <a:rPr lang="fr-FR" sz="1400" b="0" i="0" u="none" strike="noStrike" baseline="0" dirty="0" err="1"/>
              <a:t>Downlink</a:t>
            </a:r>
            <a:r>
              <a:rPr lang="fr-FR" sz="1400" b="0" i="0" u="none" strike="noStrike" baseline="0" dirty="0"/>
              <a:t> MU-MIMO system</a:t>
            </a:r>
            <a:endParaRPr lang="fr-FR" sz="1400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8C58343-CF71-42DC-B835-BCD5162F49DA}"/>
              </a:ext>
            </a:extLst>
          </p:cNvPr>
          <p:cNvSpPr/>
          <p:nvPr/>
        </p:nvSpPr>
        <p:spPr>
          <a:xfrm>
            <a:off x="8801193" y="2128176"/>
            <a:ext cx="1615962" cy="15243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3774F65-E3BB-4D7E-90E5-B6BD307DD352}"/>
              </a:ext>
            </a:extLst>
          </p:cNvPr>
          <p:cNvSpPr/>
          <p:nvPr/>
        </p:nvSpPr>
        <p:spPr>
          <a:xfrm>
            <a:off x="8598810" y="1979481"/>
            <a:ext cx="837644" cy="5710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71D8D769-1CD5-4A16-9083-F35B5CAA3B77}"/>
              </a:ext>
            </a:extLst>
          </p:cNvPr>
          <p:cNvSpPr/>
          <p:nvPr/>
        </p:nvSpPr>
        <p:spPr>
          <a:xfrm>
            <a:off x="9013855" y="1538239"/>
            <a:ext cx="880099" cy="6981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8DA8522-E8A4-4EC8-95C3-FF0AAB255B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20007" r="15393" b="45715"/>
          <a:stretch/>
        </p:blipFill>
        <p:spPr>
          <a:xfrm rot="3794454">
            <a:off x="9401856" y="1882114"/>
            <a:ext cx="334066" cy="18431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8D7DDEC-E26E-4271-A349-6D77D898CE8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20007" r="15393" b="45715"/>
          <a:stretch/>
        </p:blipFill>
        <p:spPr>
          <a:xfrm rot="4837367">
            <a:off x="9802227" y="2577906"/>
            <a:ext cx="353269" cy="194907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55A4D518-F671-49B5-A15B-239F713BD8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20007" r="15393" b="45715"/>
          <a:stretch/>
        </p:blipFill>
        <p:spPr>
          <a:xfrm rot="6700974">
            <a:off x="9842771" y="3395638"/>
            <a:ext cx="393842" cy="2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3" grpId="0"/>
      <p:bldP spid="14" grpId="0" animBg="1"/>
      <p:bldP spid="15" grpId="0" animBg="1"/>
      <p:bldP spid="1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6F835E7-FD8A-4B59-9A2F-87098B4D256E}"/>
              </a:ext>
            </a:extLst>
          </p:cNvPr>
          <p:cNvSpPr txBox="1"/>
          <p:nvPr/>
        </p:nvSpPr>
        <p:spPr>
          <a:xfrm>
            <a:off x="364327" y="1320949"/>
            <a:ext cx="11490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+mj-lt"/>
              </a:rPr>
              <a:t>Journal Papers: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1400" i="0" u="none" strike="noStrike" baseline="0" dirty="0"/>
              <a:t>I. KHALED, C. LANGLAIS, A. EL FALOU, B. ELHASSAN, M. JEZEQUEL, "Multiuser </a:t>
            </a:r>
            <a:r>
              <a:rPr lang="fr-FR" sz="1400" i="0" u="none" strike="noStrike" baseline="0" dirty="0"/>
              <a:t>angle-</a:t>
            </a:r>
            <a:r>
              <a:rPr lang="fr-FR" sz="1400" i="0" u="none" strike="noStrike" baseline="0" dirty="0" err="1"/>
              <a:t>domain</a:t>
            </a:r>
            <a:r>
              <a:rPr lang="fr-FR" sz="1400" i="0" u="none" strike="noStrike" baseline="0" dirty="0"/>
              <a:t> MIMO-NOMA system for </a:t>
            </a:r>
            <a:r>
              <a:rPr lang="fr-FR" sz="1400" i="0" u="none" strike="noStrike" baseline="0" dirty="0" err="1"/>
              <a:t>mmWave</a:t>
            </a:r>
            <a:r>
              <a:rPr lang="fr-FR" sz="1400" i="0" u="none" strike="noStrike" baseline="0" dirty="0"/>
              <a:t> communications", </a:t>
            </a:r>
            <a:r>
              <a:rPr lang="fr-FR" sz="1400" b="1" i="1" u="none" strike="noStrike" baseline="0" dirty="0"/>
              <a:t>IEEE Access, </a:t>
            </a:r>
            <a:r>
              <a:rPr lang="nl-NL" sz="1400" b="1" i="1" u="none" strike="noStrike" baseline="0" dirty="0"/>
              <a:t>2021</a:t>
            </a:r>
            <a:r>
              <a:rPr lang="nl-NL" sz="1400" i="0" u="none" strike="noStrike" baseline="0" dirty="0"/>
              <a:t>, vol. 9, p. 129443-129459.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i="0" u="none" strike="noStrike" baseline="0" dirty="0"/>
              <a:t>I. KHALED, A. EL FALOU, C. LANGLAIS, B. ELHASSAN, M. JEZEQUEL, "</a:t>
            </a:r>
            <a:r>
              <a:rPr lang="fr-FR" sz="1400" dirty="0"/>
              <a:t>Angle-</a:t>
            </a:r>
            <a:r>
              <a:rPr lang="fr-FR" sz="1400" dirty="0" err="1"/>
              <a:t>domain</a:t>
            </a:r>
            <a:r>
              <a:rPr lang="fr-FR" sz="1400" dirty="0"/>
              <a:t> </a:t>
            </a:r>
            <a:r>
              <a:rPr lang="fr-FR" sz="1400" dirty="0" err="1"/>
              <a:t>hybrid</a:t>
            </a:r>
            <a:r>
              <a:rPr lang="fr-FR" sz="1400" dirty="0"/>
              <a:t> </a:t>
            </a:r>
            <a:r>
              <a:rPr lang="fr-FR" sz="1400" dirty="0" err="1"/>
              <a:t>beamforming-based</a:t>
            </a:r>
            <a:r>
              <a:rPr lang="fr-FR" sz="1400" dirty="0"/>
              <a:t> </a:t>
            </a:r>
            <a:r>
              <a:rPr lang="fr-FR" sz="1400" dirty="0" err="1"/>
              <a:t>mmWave</a:t>
            </a:r>
            <a:r>
              <a:rPr lang="fr-FR" sz="1400" dirty="0"/>
              <a:t> massive MIMO-NOMA </a:t>
            </a:r>
            <a:r>
              <a:rPr lang="fr-FR" sz="1400" dirty="0" err="1"/>
              <a:t>systems</a:t>
            </a:r>
            <a:r>
              <a:rPr lang="fr-FR" sz="1400" i="0" u="none" strike="noStrike" baseline="0" dirty="0"/>
              <a:t>", </a:t>
            </a:r>
            <a:r>
              <a:rPr lang="fr-FR" sz="1400" i="0" u="none" strike="noStrike" baseline="0" dirty="0" err="1"/>
              <a:t>submitted</a:t>
            </a:r>
            <a:endParaRPr lang="fr-FR" sz="1400" dirty="0">
              <a:solidFill>
                <a:schemeClr val="tx2"/>
              </a:solidFill>
            </a:endParaRPr>
          </a:p>
          <a:p>
            <a:endParaRPr lang="fr-FR" b="1" i="1" dirty="0">
              <a:latin typeface="+mj-lt"/>
            </a:endParaRPr>
          </a:p>
          <a:p>
            <a:r>
              <a:rPr lang="fr-FR" b="1" i="1" dirty="0" err="1">
                <a:latin typeface="+mj-lt"/>
              </a:rPr>
              <a:t>Conference</a:t>
            </a:r>
            <a:r>
              <a:rPr lang="fr-FR" b="1" i="1" dirty="0">
                <a:latin typeface="+mj-lt"/>
              </a:rPr>
              <a:t> Papers:</a:t>
            </a:r>
          </a:p>
          <a:p>
            <a:endParaRPr lang="fr-FR" dirty="0"/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i="0" u="none" strike="noStrike" baseline="0" dirty="0"/>
              <a:t>I. KHALED, C. LANGLAIS, A. EL FALOU, M. JEZEQUEL, B. ELHASSAN, "Joint Single-and Multi-</a:t>
            </a:r>
            <a:r>
              <a:rPr lang="fr-FR" sz="1400" i="0" u="none" strike="noStrike" baseline="0" dirty="0" err="1"/>
              <a:t>beam</a:t>
            </a:r>
            <a:r>
              <a:rPr lang="fr-FR" sz="1400" i="0" u="none" strike="noStrike" baseline="0" dirty="0"/>
              <a:t> angle-</a:t>
            </a:r>
            <a:r>
              <a:rPr lang="fr-FR" sz="1400" i="0" u="none" strike="noStrike" baseline="0" dirty="0" err="1"/>
              <a:t>domain</a:t>
            </a:r>
            <a:r>
              <a:rPr lang="fr-FR" sz="1400" i="0" u="none" strike="noStrike" baseline="0" dirty="0"/>
              <a:t> NOMA for </a:t>
            </a:r>
            <a:r>
              <a:rPr lang="fr-FR" sz="1400" i="0" u="none" strike="noStrike" baseline="0" dirty="0" err="1"/>
              <a:t>hybrid</a:t>
            </a:r>
            <a:r>
              <a:rPr lang="fr-FR" sz="1400" i="0" u="none" strike="noStrike" baseline="0" dirty="0"/>
              <a:t> </a:t>
            </a:r>
            <a:r>
              <a:rPr lang="fr-FR" sz="1400" i="0" u="none" strike="noStrike" baseline="0" dirty="0" err="1"/>
              <a:t>mmWave</a:t>
            </a:r>
            <a:r>
              <a:rPr lang="fr-FR" sz="1400" i="0" u="none" strike="noStrike" baseline="0" dirty="0"/>
              <a:t> MIMO </a:t>
            </a:r>
            <a:r>
              <a:rPr lang="fr-FR" sz="1400" i="0" u="none" strike="noStrike" baseline="0" dirty="0" err="1"/>
              <a:t>systems</a:t>
            </a:r>
            <a:r>
              <a:rPr lang="fr-FR" sz="1400" i="0" u="none" strike="noStrike" baseline="0" dirty="0"/>
              <a:t>", </a:t>
            </a:r>
            <a:r>
              <a:rPr lang="fr-FR" sz="1400" i="1" u="none" strike="noStrike" baseline="0" dirty="0"/>
              <a:t>WSA </a:t>
            </a:r>
            <a:r>
              <a:rPr lang="en-US" sz="1400" i="1" u="none" strike="noStrike" baseline="0" dirty="0"/>
              <a:t>2021</a:t>
            </a:r>
            <a:r>
              <a:rPr lang="en-US" sz="1400" i="0" u="none" strike="noStrike" baseline="0" dirty="0"/>
              <a:t>; </a:t>
            </a:r>
            <a:r>
              <a:rPr lang="en-US" sz="1400" b="1" i="0" u="none" strike="noStrike" baseline="0" dirty="0"/>
              <a:t>25th International ITG Workshop on Smart Antennas. VDE, 2021.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i="0" u="none" strike="noStrike" baseline="0" dirty="0"/>
              <a:t>I. KHALED, C. LANGLAIS, A. EL FALOU, M. JEZEQUEL, B. ELHASSAN, "Joint </a:t>
            </a:r>
            <a:r>
              <a:rPr lang="en-US" sz="1400" i="0" u="none" strike="noStrike" baseline="0" dirty="0"/>
              <a:t>SDMA and power-domain NOMA system for multi-user </a:t>
            </a:r>
            <a:r>
              <a:rPr lang="en-US" sz="1400" i="0" u="none" strike="noStrike" baseline="0" dirty="0" err="1"/>
              <a:t>mmWave</a:t>
            </a:r>
            <a:r>
              <a:rPr lang="en-US" sz="1400" i="0" u="none" strike="noStrike" baseline="0" dirty="0"/>
              <a:t> communications", </a:t>
            </a:r>
            <a:r>
              <a:rPr lang="en-US" sz="1400" b="1" i="0" u="none" strike="noStrike" baseline="0" dirty="0"/>
              <a:t>2020 International Wireless Communications and Mobile Computing (IWCMC). </a:t>
            </a:r>
            <a:r>
              <a:rPr lang="en-US" sz="1400" b="1" i="1" u="none" strike="noStrike" baseline="0" dirty="0"/>
              <a:t>IEEE, 2020</a:t>
            </a:r>
            <a:r>
              <a:rPr lang="en-US" sz="1400" i="0" u="none" strike="noStrike" baseline="0" dirty="0"/>
              <a:t>.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1400" i="0" u="none" strike="noStrike" baseline="0" dirty="0"/>
              <a:t>I. KHALED, A. EL FALOU, C. LANGLAIS, B. ELHASSAN, M. JEZEQUEL, "Multiuser </a:t>
            </a:r>
            <a:r>
              <a:rPr lang="en-US" sz="1400" i="0" u="none" strike="noStrike" baseline="0" dirty="0"/>
              <a:t>digital beamforming based on path angle information for </a:t>
            </a:r>
            <a:r>
              <a:rPr lang="en-US" sz="1400" i="0" u="none" strike="noStrike" baseline="0" dirty="0" err="1"/>
              <a:t>mmWave</a:t>
            </a:r>
            <a:r>
              <a:rPr lang="en-US" sz="1400" i="0" u="none" strike="noStrike" baseline="0" dirty="0"/>
              <a:t> MIMO systems“ </a:t>
            </a:r>
            <a:r>
              <a:rPr lang="en-US" sz="1400" i="1" u="none" strike="noStrike" baseline="0" dirty="0"/>
              <a:t>WSA 2020</a:t>
            </a:r>
            <a:r>
              <a:rPr lang="en-US" sz="1400" i="0" u="none" strike="noStrike" baseline="0" dirty="0"/>
              <a:t>; </a:t>
            </a:r>
            <a:r>
              <a:rPr lang="en-US" sz="1400" b="1" i="0" u="none" strike="noStrike" baseline="0" dirty="0"/>
              <a:t>24th International ITG Workshop on Smart Antennas. </a:t>
            </a:r>
            <a:r>
              <a:rPr lang="en-US" sz="1400" b="1" u="none" strike="noStrike" baseline="0" dirty="0"/>
              <a:t>VDE, 2020</a:t>
            </a:r>
            <a:r>
              <a:rPr lang="en-US" sz="1400" u="none" strike="noStrike" baseline="0" dirty="0"/>
              <a:t>.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i="0" u="none" strike="noStrike" baseline="0" dirty="0"/>
              <a:t>I. KHALED, A. EL FALOU, C. LANGLAIS, B. ELHASSAN, M. JEZEQUEL, "Performance </a:t>
            </a:r>
            <a:r>
              <a:rPr lang="en-US" sz="1400" i="0" u="none" strike="noStrike" baseline="0" dirty="0"/>
              <a:t>evaluation of linear precoding </a:t>
            </a:r>
            <a:r>
              <a:rPr lang="en-US" sz="1400" i="0" u="none" strike="noStrike" baseline="0" dirty="0" err="1"/>
              <a:t>mmWave</a:t>
            </a:r>
            <a:r>
              <a:rPr lang="en-US" sz="1400" i="0" u="none" strike="noStrike" baseline="0" dirty="0"/>
              <a:t> multi-user MIMO systems with NYUSIM channel simulator", </a:t>
            </a:r>
            <a:r>
              <a:rPr lang="en-US" sz="1400" b="1" i="0" u="none" strike="noStrike" baseline="0" dirty="0"/>
              <a:t>2019 2nd IEEE Middle East and North Africa </a:t>
            </a:r>
            <a:r>
              <a:rPr lang="en-US" sz="1400" b="1" i="0" u="none" strike="noStrike" baseline="0" dirty="0" err="1"/>
              <a:t>COMMunications</a:t>
            </a:r>
            <a:r>
              <a:rPr lang="en-US" sz="1400" b="1" i="0" u="none" strike="noStrike" baseline="0" dirty="0"/>
              <a:t> Conference </a:t>
            </a:r>
            <a:r>
              <a:rPr lang="fr-FR" sz="1400" b="1" i="0" u="none" strike="noStrike" baseline="0" dirty="0"/>
              <a:t>(MENACOMM). </a:t>
            </a:r>
            <a:r>
              <a:rPr lang="fr-FR" sz="1400" b="1" i="1" u="none" strike="noStrike" baseline="0" dirty="0"/>
              <a:t>IEEE, 2019</a:t>
            </a:r>
            <a:r>
              <a:rPr lang="fr-FR" sz="1400" b="1" i="0" u="none" strike="noStrike" baseline="0" dirty="0"/>
              <a:t>.</a:t>
            </a:r>
          </a:p>
          <a:p>
            <a:pPr marL="285750" indent="-285750" algn="l">
              <a:buSzPct val="80000"/>
              <a:buFont typeface="Wingdings" panose="05000000000000000000" pitchFamily="2" charset="2"/>
              <a:buChar char="§"/>
            </a:pPr>
            <a:endParaRPr lang="fr-FR" i="0" u="none" strike="noStrike" baseline="0" dirty="0"/>
          </a:p>
          <a:p>
            <a:pPr algn="l">
              <a:buSzPct val="80000"/>
            </a:pPr>
            <a:endParaRPr lang="nl-NL" sz="1600" i="0" u="none" strike="noStrike" baseline="0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5F465865-2B28-4F52-8E7C-33749F39A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612060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F6C199C-E3D1-4C04-BE56-4980E661AAC7}"/>
              </a:ext>
            </a:extLst>
          </p:cNvPr>
          <p:cNvSpPr txBox="1"/>
          <p:nvPr/>
        </p:nvSpPr>
        <p:spPr>
          <a:xfrm>
            <a:off x="-1" y="412167"/>
            <a:ext cx="381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Conclusions, Future works, </a:t>
            </a:r>
            <a:r>
              <a:rPr lang="fr-FR" sz="1200" b="1" dirty="0"/>
              <a:t>List of Publications</a:t>
            </a:r>
            <a:endParaRPr lang="fr-FR" sz="1100" b="1" dirty="0"/>
          </a:p>
          <a:p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921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BS_2users">
            <a:extLst>
              <a:ext uri="{FF2B5EF4-FFF2-40B4-BE49-F238E27FC236}">
                <a16:creationId xmlns:a16="http://schemas.microsoft.com/office/drawing/2014/main" id="{813BD315-9F41-4D99-A4F6-4B8181E01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712697"/>
            <a:ext cx="6701188" cy="4426778"/>
          </a:xfrm>
          <a:prstGeom prst="rect">
            <a:avLst/>
          </a:prstGeom>
        </p:spPr>
      </p:pic>
      <p:pic>
        <p:nvPicPr>
          <p:cNvPr id="3" name="DBS_3users">
            <a:extLst>
              <a:ext uri="{FF2B5EF4-FFF2-40B4-BE49-F238E27FC236}">
                <a16:creationId xmlns:a16="http://schemas.microsoft.com/office/drawing/2014/main" id="{C304BBD1-10F4-4B1A-9D86-D8A924386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1" y="1712697"/>
            <a:ext cx="6701187" cy="4426778"/>
          </a:xfrm>
          <a:prstGeom prst="rect">
            <a:avLst/>
          </a:prstGeom>
        </p:spPr>
      </p:pic>
      <p:pic>
        <p:nvPicPr>
          <p:cNvPr id="4" name="DBS_3users_NOMA">
            <a:extLst>
              <a:ext uri="{FF2B5EF4-FFF2-40B4-BE49-F238E27FC236}">
                <a16:creationId xmlns:a16="http://schemas.microsoft.com/office/drawing/2014/main" id="{36EBEEC7-87F0-4EDD-83B3-60A78FD38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1712697"/>
            <a:ext cx="6701187" cy="4426778"/>
          </a:xfrm>
          <a:prstGeom prst="rect">
            <a:avLst/>
          </a:prstGeom>
        </p:spPr>
      </p:pic>
      <p:pic>
        <p:nvPicPr>
          <p:cNvPr id="5" name="DBS_3users_NOMA_massiveMIMO">
            <a:extLst>
              <a:ext uri="{FF2B5EF4-FFF2-40B4-BE49-F238E27FC236}">
                <a16:creationId xmlns:a16="http://schemas.microsoft.com/office/drawing/2014/main" id="{666573C1-7B69-40D3-8914-6C09BC4EDD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1712697"/>
            <a:ext cx="6701187" cy="4426778"/>
          </a:xfrm>
          <a:prstGeom prst="rect">
            <a:avLst/>
          </a:prstGeom>
        </p:spPr>
      </p:pic>
      <p:sp>
        <p:nvSpPr>
          <p:cNvPr id="6" name="Oval 12">
            <a:extLst>
              <a:ext uri="{FF2B5EF4-FFF2-40B4-BE49-F238E27FC236}">
                <a16:creationId xmlns:a16="http://schemas.microsoft.com/office/drawing/2014/main" id="{7B8F83D0-B3B2-4CCA-8AC8-37B84EB6C76A}"/>
              </a:ext>
            </a:extLst>
          </p:cNvPr>
          <p:cNvSpPr/>
          <p:nvPr/>
        </p:nvSpPr>
        <p:spPr>
          <a:xfrm rot="3139548">
            <a:off x="6785124" y="4160488"/>
            <a:ext cx="1962586" cy="1391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udy1.1">
            <a:extLst>
              <a:ext uri="{FF2B5EF4-FFF2-40B4-BE49-F238E27FC236}">
                <a16:creationId xmlns:a16="http://schemas.microsoft.com/office/drawing/2014/main" id="{DFA7D9A1-0788-419C-A8FC-92C6B41CFF29}"/>
              </a:ext>
            </a:extLst>
          </p:cNvPr>
          <p:cNvSpPr/>
          <p:nvPr/>
        </p:nvSpPr>
        <p:spPr>
          <a:xfrm>
            <a:off x="533400" y="2305113"/>
            <a:ext cx="3539930" cy="829558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I. Angle-</a:t>
            </a:r>
            <a:r>
              <a:rPr lang="fr-FR" sz="1400" dirty="0" err="1"/>
              <a:t>domain</a:t>
            </a:r>
            <a:r>
              <a:rPr lang="fr-FR" sz="1400" dirty="0"/>
              <a:t> digital </a:t>
            </a:r>
            <a:r>
              <a:rPr lang="fr-FR" sz="1400" dirty="0" err="1"/>
              <a:t>beamforming</a:t>
            </a:r>
            <a:r>
              <a:rPr lang="fr-FR" sz="1400" dirty="0"/>
              <a:t> for </a:t>
            </a:r>
            <a:r>
              <a:rPr lang="fr-FR" sz="1400" dirty="0" err="1"/>
              <a:t>mmWave</a:t>
            </a:r>
            <a:r>
              <a:rPr lang="fr-FR" sz="1400" dirty="0"/>
              <a:t> MIMO </a:t>
            </a:r>
            <a:r>
              <a:rPr lang="fr-FR" sz="1400" dirty="0" err="1"/>
              <a:t>systems</a:t>
            </a:r>
            <a:r>
              <a:rPr lang="fr-FR" sz="1400" dirty="0"/>
              <a:t> </a:t>
            </a:r>
          </a:p>
        </p:txBody>
      </p:sp>
      <p:sp>
        <p:nvSpPr>
          <p:cNvPr id="11" name="Study2.1">
            <a:extLst>
              <a:ext uri="{FF2B5EF4-FFF2-40B4-BE49-F238E27FC236}">
                <a16:creationId xmlns:a16="http://schemas.microsoft.com/office/drawing/2014/main" id="{5107753D-C9E3-419C-A5E5-3BF7893935CD}"/>
              </a:ext>
            </a:extLst>
          </p:cNvPr>
          <p:cNvSpPr/>
          <p:nvPr/>
        </p:nvSpPr>
        <p:spPr>
          <a:xfrm>
            <a:off x="533400" y="3257487"/>
            <a:ext cx="3539930" cy="829557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II. Angle-</a:t>
            </a:r>
            <a:r>
              <a:rPr lang="fr-FR" sz="1400" dirty="0" err="1"/>
              <a:t>domain</a:t>
            </a:r>
            <a:r>
              <a:rPr lang="fr-FR" sz="1400" dirty="0"/>
              <a:t> MIMO-NOMA for </a:t>
            </a:r>
            <a:r>
              <a:rPr lang="fr-FR" sz="1400" dirty="0" err="1"/>
              <a:t>mmWave</a:t>
            </a:r>
            <a:r>
              <a:rPr lang="fr-FR" sz="1400" dirty="0"/>
              <a:t> communications </a:t>
            </a:r>
          </a:p>
        </p:txBody>
      </p:sp>
      <p:sp>
        <p:nvSpPr>
          <p:cNvPr id="12" name="Study3.1">
            <a:extLst>
              <a:ext uri="{FF2B5EF4-FFF2-40B4-BE49-F238E27FC236}">
                <a16:creationId xmlns:a16="http://schemas.microsoft.com/office/drawing/2014/main" id="{9111700E-9AF9-42DC-A004-16D8810EC620}"/>
              </a:ext>
            </a:extLst>
          </p:cNvPr>
          <p:cNvSpPr/>
          <p:nvPr/>
        </p:nvSpPr>
        <p:spPr>
          <a:xfrm>
            <a:off x="533400" y="4209860"/>
            <a:ext cx="3539930" cy="829557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III. Angle-</a:t>
            </a:r>
            <a:r>
              <a:rPr lang="fr-FR" sz="1400" dirty="0" err="1"/>
              <a:t>domain</a:t>
            </a:r>
            <a:r>
              <a:rPr lang="fr-FR" sz="1400" dirty="0"/>
              <a:t> </a:t>
            </a:r>
            <a:r>
              <a:rPr lang="fr-FR" sz="1400" dirty="0" err="1"/>
              <a:t>hybrid</a:t>
            </a:r>
            <a:r>
              <a:rPr lang="fr-FR" sz="1400" dirty="0"/>
              <a:t> </a:t>
            </a:r>
            <a:r>
              <a:rPr lang="fr-FR" sz="1400" dirty="0" err="1"/>
              <a:t>beamforming</a:t>
            </a:r>
            <a:r>
              <a:rPr lang="fr-FR" sz="1400" dirty="0"/>
              <a:t> and NOMA for </a:t>
            </a:r>
            <a:r>
              <a:rPr lang="fr-FR" sz="1400" dirty="0" err="1"/>
              <a:t>mmWave</a:t>
            </a:r>
            <a:r>
              <a:rPr lang="fr-FR" sz="1400" dirty="0"/>
              <a:t> massive MIMO </a:t>
            </a:r>
            <a:r>
              <a:rPr lang="fr-FR" sz="1400" dirty="0" err="1"/>
              <a:t>systems</a:t>
            </a:r>
            <a:endParaRPr lang="fr-FR" sz="1400" dirty="0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84514116-B1C1-46E0-A5AC-2141B32B8A61}"/>
              </a:ext>
            </a:extLst>
          </p:cNvPr>
          <p:cNvGraphicFramePr/>
          <p:nvPr/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348330AB-8DE6-41D0-AC58-7EB82B65DE4A}"/>
              </a:ext>
            </a:extLst>
          </p:cNvPr>
          <p:cNvSpPr txBox="1"/>
          <p:nvPr/>
        </p:nvSpPr>
        <p:spPr>
          <a:xfrm>
            <a:off x="-1" y="412167"/>
            <a:ext cx="762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Motivation,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Contributions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1F9E57-30F0-4ABE-B33E-03B580768BA5}"/>
              </a:ext>
            </a:extLst>
          </p:cNvPr>
          <p:cNvSpPr/>
          <p:nvPr/>
        </p:nvSpPr>
        <p:spPr>
          <a:xfrm>
            <a:off x="1095801" y="1373064"/>
            <a:ext cx="10000397" cy="3396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Interest of angle-domain information (ADI) as a partial CSI for mmWave downlink MIMO systems?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DB83FFA-9449-445F-93F5-3B64A112842D}"/>
              </a:ext>
            </a:extLst>
          </p:cNvPr>
          <p:cNvSpPr txBox="1"/>
          <p:nvPr/>
        </p:nvSpPr>
        <p:spPr>
          <a:xfrm>
            <a:off x="7673590" y="3633077"/>
            <a:ext cx="1450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</a:rPr>
              <a:t>NOMA cluster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72CCE12-550C-4307-A0AD-F9ED9D70D197}"/>
              </a:ext>
            </a:extLst>
          </p:cNvPr>
          <p:cNvSpPr txBox="1"/>
          <p:nvPr/>
        </p:nvSpPr>
        <p:spPr>
          <a:xfrm>
            <a:off x="8294913" y="3854251"/>
            <a:ext cx="2646600" cy="33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High inter-user </a:t>
            </a:r>
            <a:r>
              <a:rPr lang="fr-FR" sz="1600" dirty="0" err="1">
                <a:solidFill>
                  <a:srgbClr val="FF0000"/>
                </a:solidFill>
              </a:rPr>
              <a:t>interference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35FF94-05D6-4574-AEE4-C1F7F3DE7892}"/>
              </a:ext>
            </a:extLst>
          </p:cNvPr>
          <p:cNvSpPr txBox="1"/>
          <p:nvPr/>
        </p:nvSpPr>
        <p:spPr>
          <a:xfrm>
            <a:off x="8294913" y="2190845"/>
            <a:ext cx="43952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Hybrid</a:t>
            </a:r>
            <a:r>
              <a:rPr lang="fr-FR" sz="1600" dirty="0"/>
              <a:t> </a:t>
            </a:r>
            <a:r>
              <a:rPr lang="fr-FR" sz="1600" dirty="0" err="1"/>
              <a:t>beamforming</a:t>
            </a:r>
            <a:r>
              <a:rPr lang="fr-FR" sz="1600" dirty="0"/>
              <a:t>: Trade-off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Complexity</a:t>
            </a:r>
            <a:r>
              <a:rPr lang="fr-FR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Cost</a:t>
            </a:r>
            <a:r>
              <a:rPr lang="fr-FR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Power </a:t>
            </a:r>
            <a:r>
              <a:rPr lang="fr-FR" sz="1400" dirty="0" err="1"/>
              <a:t>consump</a:t>
            </a:r>
            <a:r>
              <a:rPr lang="fr-FR" sz="1600" dirty="0" err="1"/>
              <a:t>tion</a:t>
            </a: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F3F6C5-340D-4AFD-9DE8-4A92DE10A2B2}"/>
              </a:ext>
            </a:extLst>
          </p:cNvPr>
          <p:cNvSpPr txBox="1"/>
          <p:nvPr/>
        </p:nvSpPr>
        <p:spPr>
          <a:xfrm>
            <a:off x="8682905" y="3482316"/>
            <a:ext cx="3411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600" dirty="0">
                <a:solidFill>
                  <a:srgbClr val="FF0000"/>
                </a:solidFill>
              </a:rPr>
              <a:t>Narrow </a:t>
            </a:r>
            <a:r>
              <a:rPr lang="fr-FR" sz="1600" dirty="0" err="1">
                <a:solidFill>
                  <a:srgbClr val="FF0000"/>
                </a:solidFill>
              </a:rPr>
              <a:t>beams</a:t>
            </a:r>
            <a:endParaRPr lang="fr-FR" sz="16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fr-FR" sz="1600" dirty="0">
                <a:solidFill>
                  <a:srgbClr val="FF0000"/>
                </a:solidFill>
              </a:rPr>
              <a:t>Limited radio-</a:t>
            </a:r>
            <a:r>
              <a:rPr lang="fr-FR" sz="1600" dirty="0" err="1">
                <a:solidFill>
                  <a:srgbClr val="FF0000"/>
                </a:solidFill>
              </a:rPr>
              <a:t>frequency</a:t>
            </a:r>
            <a:r>
              <a:rPr lang="fr-FR" sz="1600" dirty="0">
                <a:solidFill>
                  <a:srgbClr val="FF0000"/>
                </a:solidFill>
              </a:rPr>
              <a:t> (RF) </a:t>
            </a:r>
            <a:r>
              <a:rPr lang="fr-FR" sz="1600" dirty="0" err="1">
                <a:solidFill>
                  <a:srgbClr val="FF0000"/>
                </a:solidFill>
              </a:rPr>
              <a:t>chains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>
                <a:solidFill>
                  <a:srgbClr val="FF0000"/>
                </a:solidFill>
              </a:rPr>
              <a:t>____________________________</a:t>
            </a:r>
          </a:p>
          <a:p>
            <a:r>
              <a:rPr lang="fr-FR" sz="1600" dirty="0" err="1">
                <a:solidFill>
                  <a:srgbClr val="FF0000"/>
                </a:solidFill>
              </a:rPr>
              <a:t>Lack</a:t>
            </a:r>
            <a:r>
              <a:rPr lang="fr-FR" sz="1600" dirty="0">
                <a:solidFill>
                  <a:srgbClr val="FF0000"/>
                </a:solidFill>
              </a:rPr>
              <a:t> in </a:t>
            </a:r>
            <a:r>
              <a:rPr lang="fr-FR" sz="1600" dirty="0" err="1">
                <a:solidFill>
                  <a:srgbClr val="FF0000"/>
                </a:solidFill>
              </a:rPr>
              <a:t>degrees</a:t>
            </a:r>
            <a:r>
              <a:rPr lang="fr-FR" sz="1600" dirty="0">
                <a:solidFill>
                  <a:srgbClr val="FF0000"/>
                </a:solidFill>
              </a:rPr>
              <a:t> of </a:t>
            </a:r>
            <a:r>
              <a:rPr lang="fr-FR" sz="1600" dirty="0" err="1">
                <a:solidFill>
                  <a:srgbClr val="FF0000"/>
                </a:solidFill>
              </a:rPr>
              <a:t>freedom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9" name="Image 18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55CAE7A9-93D8-46A1-A783-1F3CC76F8F5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7" t="58774" r="7407" b="32526"/>
          <a:stretch/>
        </p:blipFill>
        <p:spPr>
          <a:xfrm>
            <a:off x="6748579" y="5342310"/>
            <a:ext cx="413060" cy="550745"/>
          </a:xfrm>
          <a:prstGeom prst="rect">
            <a:avLst/>
          </a:prstGeom>
        </p:spPr>
      </p:pic>
      <p:pic>
        <p:nvPicPr>
          <p:cNvPr id="22" name="Image 21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97385527-AB73-4A4E-AF0E-8738D6ADB1A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7" t="58774" r="7407" b="32526"/>
          <a:stretch/>
        </p:blipFill>
        <p:spPr>
          <a:xfrm>
            <a:off x="6260495" y="5685095"/>
            <a:ext cx="413060" cy="55074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46BBEB6-0143-418C-800D-9E938C0A40F3}"/>
              </a:ext>
            </a:extLst>
          </p:cNvPr>
          <p:cNvSpPr txBox="1"/>
          <p:nvPr/>
        </p:nvSpPr>
        <p:spPr>
          <a:xfrm>
            <a:off x="8414747" y="3036040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>
                <a:solidFill>
                  <a:srgbClr val="00B050"/>
                </a:solidFill>
              </a:rPr>
              <a:t>User’s</a:t>
            </a:r>
            <a:r>
              <a:rPr lang="fr-FR" sz="1400" dirty="0">
                <a:solidFill>
                  <a:srgbClr val="00B050"/>
                </a:solidFill>
              </a:rPr>
              <a:t> angle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B050"/>
                </a:solidFill>
              </a:rPr>
              <a:t>Digital phase </a:t>
            </a:r>
            <a:r>
              <a:rPr lang="fr-FR" sz="1400" dirty="0" err="1">
                <a:solidFill>
                  <a:srgbClr val="00B050"/>
                </a:solidFill>
              </a:rPr>
              <a:t>shifters</a:t>
            </a:r>
            <a:endParaRPr lang="fr-F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6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6" animBg="1"/>
      <p:bldP spid="12" grpId="0" animBg="1"/>
      <p:bldP spid="12" grpId="1" animBg="1"/>
      <p:bldP spid="12" grpId="2" animBg="1"/>
      <p:bldP spid="12" grpId="3" animBg="1"/>
      <p:bldP spid="12" grpId="4" animBg="1"/>
      <p:bldP spid="16" grpId="0" animBg="1"/>
      <p:bldP spid="18" grpId="0"/>
      <p:bldP spid="18" grpId="1"/>
      <p:bldP spid="20" grpId="0"/>
      <p:bldP spid="20" grpId="1"/>
      <p:bldP spid="7" grpId="0"/>
      <p:bldP spid="8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A07435C-FEDD-490E-BA47-BBFD56104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073255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9DC768B-C1BB-4C2E-9CA7-B1B56F824AFF}"/>
              </a:ext>
            </a:extLst>
          </p:cNvPr>
          <p:cNvSpPr txBox="1"/>
          <p:nvPr/>
        </p:nvSpPr>
        <p:spPr>
          <a:xfrm>
            <a:off x="644769" y="2512088"/>
            <a:ext cx="10902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Part I</a:t>
            </a:r>
          </a:p>
          <a:p>
            <a:pPr algn="ctr"/>
            <a:endParaRPr lang="fr-FR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Angle-Domain Digital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Beamforming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for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MmWave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Massive MIMO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Systems</a:t>
            </a:r>
            <a:endParaRPr lang="fr-FR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409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BS_2users">
            <a:extLst>
              <a:ext uri="{FF2B5EF4-FFF2-40B4-BE49-F238E27FC236}">
                <a16:creationId xmlns:a16="http://schemas.microsoft.com/office/drawing/2014/main" id="{677A925B-91CB-45B4-85BF-ECCAFFD04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292" r="44307" b="8292"/>
          <a:stretch/>
        </p:blipFill>
        <p:spPr>
          <a:xfrm>
            <a:off x="34290" y="1150608"/>
            <a:ext cx="3200400" cy="31666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762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Channel and System Models, Summary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84C1B5-6E37-41D7-B54B-B7DCC0AF7F43}"/>
              </a:ext>
            </a:extLst>
          </p:cNvPr>
          <p:cNvSpPr txBox="1"/>
          <p:nvPr/>
        </p:nvSpPr>
        <p:spPr>
          <a:xfrm>
            <a:off x="6220" y="689166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Angle-domain digital BF (AD-DBF)</a:t>
            </a:r>
            <a:endParaRPr lang="fr-FR" sz="1600" dirty="0">
              <a:latin typeface="+mj-lt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5BE7BED2-AFCD-402B-B95D-A09BD1FB5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099387"/>
              </p:ext>
            </p:extLst>
          </p:nvPr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DBS_definition">
            <a:extLst>
              <a:ext uri="{FF2B5EF4-FFF2-40B4-BE49-F238E27FC236}">
                <a16:creationId xmlns:a16="http://schemas.microsoft.com/office/drawing/2014/main" id="{FE712EBD-5E23-43D4-9507-A03DB2C4CEA7}"/>
              </a:ext>
            </a:extLst>
          </p:cNvPr>
          <p:cNvGrpSpPr/>
          <p:nvPr/>
        </p:nvGrpSpPr>
        <p:grpSpPr>
          <a:xfrm>
            <a:off x="3733801" y="1410749"/>
            <a:ext cx="4419598" cy="1222524"/>
            <a:chOff x="4127444" y="4505933"/>
            <a:chExt cx="1948892" cy="658418"/>
          </a:xfrm>
        </p:grpSpPr>
        <p:sp>
          <p:nvSpPr>
            <p:cNvPr id="13" name="Rectangle avec coins arrondis du même côté 8">
              <a:extLst>
                <a:ext uri="{FF2B5EF4-FFF2-40B4-BE49-F238E27FC236}">
                  <a16:creationId xmlns:a16="http://schemas.microsoft.com/office/drawing/2014/main" id="{5ACD75BC-374D-464D-9ED6-48CA313EC8C4}"/>
                </a:ext>
              </a:extLst>
            </p:cNvPr>
            <p:cNvSpPr/>
            <p:nvPr/>
          </p:nvSpPr>
          <p:spPr>
            <a:xfrm>
              <a:off x="4127444" y="4505933"/>
              <a:ext cx="1948892" cy="17641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AD-DBF [1]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9733E3-39CA-4B51-B190-62977EB36FD7}"/>
                </a:ext>
              </a:extLst>
            </p:cNvPr>
            <p:cNvSpPr/>
            <p:nvPr/>
          </p:nvSpPr>
          <p:spPr>
            <a:xfrm>
              <a:off x="4127444" y="4682347"/>
              <a:ext cx="1945506" cy="482004"/>
            </a:xfrm>
            <a:prstGeom prst="rect">
              <a:avLst/>
            </a:prstGeom>
            <a:solidFill>
              <a:srgbClr val="C0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Requires </a:t>
              </a:r>
              <a:r>
                <a:rPr lang="en-US" sz="1600" b="1" dirty="0">
                  <a:solidFill>
                    <a:schemeClr val="tx1"/>
                  </a:solidFill>
                </a:rPr>
                <a:t>users’ angles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Adopts </a:t>
              </a:r>
              <a:r>
                <a:rPr lang="en-US" sz="1600" b="1" dirty="0">
                  <a:solidFill>
                    <a:schemeClr val="tx1"/>
                  </a:solidFill>
                </a:rPr>
                <a:t>digital phase shifters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</a:rPr>
                <a:t>Steers </a:t>
              </a:r>
              <a:r>
                <a:rPr lang="en-US" sz="1600" b="1" dirty="0">
                  <a:solidFill>
                    <a:schemeClr val="tx1"/>
                  </a:solidFill>
                </a:rPr>
                <a:t>a beam </a:t>
              </a:r>
              <a:r>
                <a:rPr lang="en-US" sz="1600" dirty="0">
                  <a:solidFill>
                    <a:schemeClr val="tx1"/>
                  </a:solidFill>
                </a:rPr>
                <a:t>toward each user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311A5AB-5085-4CE0-9BF9-033E4AF958BD}"/>
              </a:ext>
            </a:extLst>
          </p:cNvPr>
          <p:cNvGrpSpPr/>
          <p:nvPr/>
        </p:nvGrpSpPr>
        <p:grpSpPr>
          <a:xfrm>
            <a:off x="8347708" y="2917599"/>
            <a:ext cx="3463406" cy="1222521"/>
            <a:chOff x="4893257" y="4070772"/>
            <a:chExt cx="2758643" cy="1222521"/>
          </a:xfrm>
        </p:grpSpPr>
        <p:sp>
          <p:nvSpPr>
            <p:cNvPr id="16" name="Rectangle avec coins arrondis du même côté 78">
              <a:extLst>
                <a:ext uri="{FF2B5EF4-FFF2-40B4-BE49-F238E27FC236}">
                  <a16:creationId xmlns:a16="http://schemas.microsoft.com/office/drawing/2014/main" id="{DF86E829-6B18-44A2-A8CF-ED473A58C48D}"/>
                </a:ext>
              </a:extLst>
            </p:cNvPr>
            <p:cNvSpPr/>
            <p:nvPr/>
          </p:nvSpPr>
          <p:spPr>
            <a:xfrm>
              <a:off x="4893257" y="4070772"/>
              <a:ext cx="2758642" cy="327558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AD-DBF Characteristics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F4430A-F33F-468E-A696-E4206D6F3DDA}"/>
                </a:ext>
              </a:extLst>
            </p:cNvPr>
            <p:cNvSpPr/>
            <p:nvPr/>
          </p:nvSpPr>
          <p:spPr>
            <a:xfrm>
              <a:off x="4893257" y="4400760"/>
              <a:ext cx="2758643" cy="89253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SzPct val="100000"/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chemeClr val="tx1"/>
                  </a:solidFill>
                </a:rPr>
                <a:t>L</a:t>
              </a:r>
              <a:r>
                <a:rPr lang="en-US" sz="1600" dirty="0">
                  <a:solidFill>
                    <a:schemeClr val="tx1"/>
                  </a:solidFill>
                </a:rPr>
                <a:t>ow implementation complexity</a:t>
              </a:r>
              <a:endParaRPr lang="fr-FR" sz="1600" dirty="0">
                <a:solidFill>
                  <a:schemeClr val="tx1"/>
                </a:solidFill>
              </a:endParaRPr>
            </a:p>
            <a:p>
              <a:pPr marL="285750" indent="-285750">
                <a:buSzPct val="100000"/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chemeClr val="tx1"/>
                  </a:solidFill>
                </a:rPr>
                <a:t>Low </a:t>
              </a:r>
              <a:r>
                <a:rPr lang="fr-FR" sz="1600" dirty="0" err="1">
                  <a:solidFill>
                    <a:schemeClr val="tx1"/>
                  </a:solidFill>
                </a:rPr>
                <a:t>channel</a:t>
              </a:r>
              <a:r>
                <a:rPr lang="fr-FR" sz="1600" dirty="0">
                  <a:solidFill>
                    <a:schemeClr val="tx1"/>
                  </a:solidFill>
                </a:rPr>
                <a:t> feedback rate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7F641AB-0A95-4687-9956-105ADD2C1709}"/>
              </a:ext>
            </a:extLst>
          </p:cNvPr>
          <p:cNvGrpSpPr/>
          <p:nvPr/>
        </p:nvGrpSpPr>
        <p:grpSpPr>
          <a:xfrm>
            <a:off x="3733800" y="2917599"/>
            <a:ext cx="4419600" cy="1222521"/>
            <a:chOff x="4893257" y="4070772"/>
            <a:chExt cx="2758643" cy="1222521"/>
          </a:xfrm>
        </p:grpSpPr>
        <p:sp>
          <p:nvSpPr>
            <p:cNvPr id="19" name="Rectangle avec coins arrondis du même côté 78">
              <a:extLst>
                <a:ext uri="{FF2B5EF4-FFF2-40B4-BE49-F238E27FC236}">
                  <a16:creationId xmlns:a16="http://schemas.microsoft.com/office/drawing/2014/main" id="{1268833D-63C6-47F2-80C4-1C30B560123A}"/>
                </a:ext>
              </a:extLst>
            </p:cNvPr>
            <p:cNvSpPr/>
            <p:nvPr/>
          </p:nvSpPr>
          <p:spPr>
            <a:xfrm>
              <a:off x="4893257" y="4070772"/>
              <a:ext cx="2758642" cy="327558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>
                  <a:solidFill>
                    <a:schemeClr val="bg1"/>
                  </a:solidFill>
                  <a:latin typeface="+mj-lt"/>
                </a:rPr>
                <a:t>Angle-domain information (ADI) [2]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214696-3CAF-4043-AA74-7A7086BB9B8E}"/>
                </a:ext>
              </a:extLst>
            </p:cNvPr>
            <p:cNvSpPr/>
            <p:nvPr/>
          </p:nvSpPr>
          <p:spPr>
            <a:xfrm>
              <a:off x="4893257" y="4400760"/>
              <a:ext cx="2758643" cy="89253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SzPct val="100000"/>
                <a:buFont typeface="Wingdings" panose="05000000000000000000" pitchFamily="2" charset="2"/>
                <a:buChar char="§"/>
              </a:pPr>
              <a:r>
                <a:rPr lang="fr-FR" sz="1600" dirty="0" err="1">
                  <a:solidFill>
                    <a:schemeClr val="tx1"/>
                  </a:solidFill>
                </a:rPr>
                <a:t>Slowly</a:t>
              </a:r>
              <a:r>
                <a:rPr lang="fr-FR" sz="1600" dirty="0">
                  <a:solidFill>
                    <a:schemeClr val="tx1"/>
                  </a:solidFill>
                </a:rPr>
                <a:t> time-</a:t>
              </a:r>
              <a:r>
                <a:rPr lang="fr-FR" sz="1600" dirty="0" err="1">
                  <a:solidFill>
                    <a:schemeClr val="tx1"/>
                  </a:solidFill>
                </a:rPr>
                <a:t>varying</a:t>
              </a:r>
              <a:r>
                <a:rPr lang="fr-FR" sz="1600" dirty="0">
                  <a:solidFill>
                    <a:schemeClr val="tx1"/>
                  </a:solidFill>
                </a:rPr>
                <a:t> CSI</a:t>
              </a:r>
            </a:p>
            <a:p>
              <a:pPr marL="285750" indent="-285750">
                <a:buSzPct val="100000"/>
                <a:buFont typeface="Wingdings" panose="05000000000000000000" pitchFamily="2" charset="2"/>
                <a:buChar char="§"/>
              </a:pPr>
              <a:r>
                <a:rPr lang="fr-FR" sz="1600" dirty="0" err="1">
                  <a:solidFill>
                    <a:schemeClr val="tx1"/>
                  </a:solidFill>
                </a:rPr>
                <a:t>Does</a:t>
              </a:r>
              <a:r>
                <a:rPr lang="fr-FR" sz="1600" dirty="0">
                  <a:solidFill>
                    <a:schemeClr val="tx1"/>
                  </a:solidFill>
                </a:rPr>
                <a:t> not </a:t>
              </a:r>
              <a:r>
                <a:rPr lang="fr-FR" sz="1600" dirty="0" err="1">
                  <a:solidFill>
                    <a:schemeClr val="tx1"/>
                  </a:solidFill>
                </a:rPr>
                <a:t>scale</a:t>
              </a:r>
              <a:r>
                <a:rPr lang="fr-FR" sz="1600" dirty="0">
                  <a:solidFill>
                    <a:schemeClr val="tx1"/>
                  </a:solidFill>
                </a:rPr>
                <a:t> </a:t>
              </a:r>
              <a:r>
                <a:rPr lang="fr-FR" sz="1600" dirty="0" err="1">
                  <a:solidFill>
                    <a:schemeClr val="tx1"/>
                  </a:solidFill>
                </a:rPr>
                <a:t>with</a:t>
              </a:r>
              <a:r>
                <a:rPr lang="fr-FR" sz="1600" dirty="0">
                  <a:solidFill>
                    <a:schemeClr val="tx1"/>
                  </a:solidFill>
                </a:rPr>
                <a:t> the </a:t>
              </a:r>
              <a:r>
                <a:rPr lang="fr-FR" sz="1600" dirty="0" err="1">
                  <a:solidFill>
                    <a:schemeClr val="tx1"/>
                  </a:solidFill>
                </a:rPr>
                <a:t>antennas</a:t>
              </a:r>
              <a:r>
                <a:rPr lang="fr-FR" sz="1600" dirty="0">
                  <a:solidFill>
                    <a:schemeClr val="tx1"/>
                  </a:solidFill>
                </a:rPr>
                <a:t>’ </a:t>
              </a:r>
              <a:r>
                <a:rPr lang="fr-FR" sz="1600" dirty="0" err="1">
                  <a:solidFill>
                    <a:schemeClr val="tx1"/>
                  </a:solidFill>
                </a:rPr>
                <a:t>number</a:t>
              </a:r>
              <a:r>
                <a:rPr lang="fr-FR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21" name="Problematic">
            <a:extLst>
              <a:ext uri="{FF2B5EF4-FFF2-40B4-BE49-F238E27FC236}">
                <a16:creationId xmlns:a16="http://schemas.microsoft.com/office/drawing/2014/main" id="{2F03423D-0A4A-4C76-B376-88096DCAB8C3}"/>
              </a:ext>
            </a:extLst>
          </p:cNvPr>
          <p:cNvSpPr/>
          <p:nvPr/>
        </p:nvSpPr>
        <p:spPr>
          <a:xfrm>
            <a:off x="1407551" y="4886615"/>
            <a:ext cx="10403562" cy="7591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What about the performance of AD-DBF in mmWave environments and with large-scale antenna arrays (LSAAs)?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C27A519-0FB6-49EA-A9F4-C89441E1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/>
        </p:blipFill>
        <p:spPr bwMode="auto">
          <a:xfrm>
            <a:off x="721751" y="4852347"/>
            <a:ext cx="685800" cy="8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B12BD69-5E8D-457D-B234-E171B595A677}"/>
              </a:ext>
            </a:extLst>
          </p:cNvPr>
          <p:cNvSpPr txBox="1"/>
          <p:nvPr/>
        </p:nvSpPr>
        <p:spPr>
          <a:xfrm>
            <a:off x="96452" y="6015393"/>
            <a:ext cx="11999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200" b="0" i="0" u="none" strike="noStrike" baseline="0" dirty="0"/>
              <a:t>[1] A. Roze, “Massive </a:t>
            </a:r>
            <a:r>
              <a:rPr lang="fr-FR" sz="1200" b="0" i="0" u="none" strike="noStrike" baseline="0" dirty="0" err="1"/>
              <a:t>mimo</a:t>
            </a:r>
            <a:r>
              <a:rPr lang="fr-FR" sz="1200" b="0" i="0" u="none" strike="noStrike" baseline="0" dirty="0"/>
              <a:t>, une approche angulaire pour les futurs systèmes multiutilisateurs aux longueurs d’onde millimétriques,” </a:t>
            </a:r>
            <a:r>
              <a:rPr lang="fr-FR" sz="1200" b="0" i="0" u="none" strike="noStrike" baseline="0" dirty="0" err="1"/>
              <a:t>Ph.D</a:t>
            </a:r>
            <a:r>
              <a:rPr lang="fr-FR" sz="1200" b="0" i="0" u="none" strike="noStrike" baseline="0" dirty="0"/>
              <a:t>. dissertation, INSA de Rennes, 2016.</a:t>
            </a:r>
            <a:endParaRPr lang="fr-FR" sz="12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8C4F52-76CE-4328-A13E-4E24D30B236F}"/>
              </a:ext>
            </a:extLst>
          </p:cNvPr>
          <p:cNvSpPr txBox="1"/>
          <p:nvPr/>
        </p:nvSpPr>
        <p:spPr>
          <a:xfrm>
            <a:off x="152400" y="4371217"/>
            <a:ext cx="4531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</a:t>
            </a:r>
            <a:r>
              <a:rPr lang="en-US" sz="1400" b="0" i="0" u="none" strike="noStrike" baseline="0" dirty="0"/>
              <a:t>: Illustration of AD-DBF</a:t>
            </a:r>
            <a:r>
              <a:rPr lang="en-US" sz="1400" b="0" i="0" u="none" strike="noStrike" dirty="0"/>
              <a:t> in downlink</a:t>
            </a:r>
            <a:r>
              <a:rPr lang="en-US" sz="1400" b="0" i="0" u="none" strike="noStrike" baseline="0" dirty="0"/>
              <a:t>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287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8A8530-5622-4F13-9BFC-DA4029AC7168}"/>
              </a:ext>
            </a:extLst>
          </p:cNvPr>
          <p:cNvSpPr/>
          <p:nvPr/>
        </p:nvSpPr>
        <p:spPr>
          <a:xfrm>
            <a:off x="493269" y="6030334"/>
            <a:ext cx="11154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[1] </a:t>
            </a:r>
            <a:r>
              <a:rPr lang="en-US" sz="1200" dirty="0"/>
              <a:t>M. K. </a:t>
            </a:r>
            <a:r>
              <a:rPr lang="en-US" sz="1200" dirty="0" err="1"/>
              <a:t>Samimi</a:t>
            </a:r>
            <a:r>
              <a:rPr lang="en-US" sz="1200" dirty="0"/>
              <a:t> and T. S. Rappaport, “3-D millimeter-wave statistical channel model for 5G wireless system design,” IEEE Trans. </a:t>
            </a:r>
            <a:r>
              <a:rPr lang="en-US" sz="1200" dirty="0" err="1"/>
              <a:t>Microw</a:t>
            </a:r>
            <a:r>
              <a:rPr lang="en-US" sz="1200" dirty="0"/>
              <a:t>. Theory Tech.,, 2016.</a:t>
            </a:r>
            <a:endParaRPr lang="fr-FR" sz="1200" dirty="0"/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1E3AD10-2333-4A9D-A140-08971FC52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286604"/>
            <a:ext cx="2286000" cy="1023661"/>
          </a:xfrm>
          <a:prstGeom prst="rect">
            <a:avLst/>
          </a:prstGeom>
        </p:spPr>
      </p:pic>
      <p:sp>
        <p:nvSpPr>
          <p:cNvPr id="10" name="Problematic">
            <a:extLst>
              <a:ext uri="{FF2B5EF4-FFF2-40B4-BE49-F238E27FC236}">
                <a16:creationId xmlns:a16="http://schemas.microsoft.com/office/drawing/2014/main" id="{FCD657A5-5BE5-40BE-9695-374194C1DFFF}"/>
              </a:ext>
            </a:extLst>
          </p:cNvPr>
          <p:cNvSpPr/>
          <p:nvPr/>
        </p:nvSpPr>
        <p:spPr>
          <a:xfrm>
            <a:off x="304147" y="1301224"/>
            <a:ext cx="8305800" cy="4218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NYUSIM is a MATLAB-based open-source simulator developed by New York University [1] </a:t>
            </a:r>
          </a:p>
        </p:txBody>
      </p:sp>
      <p:graphicFrame>
        <p:nvGraphicFramePr>
          <p:cNvPr id="81" name="Diagramme 80">
            <a:extLst>
              <a:ext uri="{FF2B5EF4-FFF2-40B4-BE49-F238E27FC236}">
                <a16:creationId xmlns:a16="http://schemas.microsoft.com/office/drawing/2014/main" id="{2A0E45BA-8A79-4A4F-8DF0-1A4A89EDB228}"/>
              </a:ext>
            </a:extLst>
          </p:cNvPr>
          <p:cNvGraphicFramePr/>
          <p:nvPr/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" name="ZoneTexte 81">
            <a:extLst>
              <a:ext uri="{FF2B5EF4-FFF2-40B4-BE49-F238E27FC236}">
                <a16:creationId xmlns:a16="http://schemas.microsoft.com/office/drawing/2014/main" id="{C8722FE1-1BF5-4EE1-88D0-ACB4B88A657B}"/>
              </a:ext>
            </a:extLst>
          </p:cNvPr>
          <p:cNvSpPr txBox="1"/>
          <p:nvPr/>
        </p:nvSpPr>
        <p:spPr>
          <a:xfrm>
            <a:off x="6220" y="689166"/>
            <a:ext cx="6125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+mj-lt"/>
              </a:rPr>
              <a:t>New York </a:t>
            </a:r>
            <a:r>
              <a:rPr lang="fr-FR" sz="1600" dirty="0" err="1">
                <a:latin typeface="+mj-lt"/>
              </a:rPr>
              <a:t>University</a:t>
            </a:r>
            <a:r>
              <a:rPr lang="fr-FR" sz="1600" dirty="0">
                <a:latin typeface="+mj-lt"/>
              </a:rPr>
              <a:t> Simulator (NYUSIM)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A84586DD-8778-4832-89D2-3C7F5650BC78}"/>
              </a:ext>
            </a:extLst>
          </p:cNvPr>
          <p:cNvSpPr txBox="1"/>
          <p:nvPr/>
        </p:nvSpPr>
        <p:spPr>
          <a:xfrm>
            <a:off x="-1" y="412167"/>
            <a:ext cx="762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Channel and System Models, Summary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C3FFE75-3411-4007-B944-3C85BCF41BC6}"/>
              </a:ext>
            </a:extLst>
          </p:cNvPr>
          <p:cNvGrpSpPr/>
          <p:nvPr/>
        </p:nvGrpSpPr>
        <p:grpSpPr>
          <a:xfrm>
            <a:off x="6217912" y="3056634"/>
            <a:ext cx="2743200" cy="2743200"/>
            <a:chOff x="8413443" y="2653597"/>
            <a:chExt cx="2743200" cy="2743200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B2D621B6-BEB6-492E-94E1-D0FB87B7CE3A}"/>
                </a:ext>
              </a:extLst>
            </p:cNvPr>
            <p:cNvSpPr/>
            <p:nvPr/>
          </p:nvSpPr>
          <p:spPr>
            <a:xfrm>
              <a:off x="8413443" y="2653597"/>
              <a:ext cx="27432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2FBFAF2F-1E8B-4C16-8792-4F0D298A0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33" t="83917" r="31560" b="2645"/>
            <a:stretch/>
          </p:blipFill>
          <p:spPr>
            <a:xfrm>
              <a:off x="9487910" y="2694055"/>
              <a:ext cx="345125" cy="387626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864D0E01-7AE9-4A4F-B650-E311A907E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33" t="83917" r="31560" b="2645"/>
            <a:stretch/>
          </p:blipFill>
          <p:spPr>
            <a:xfrm>
              <a:off x="10363200" y="3100237"/>
              <a:ext cx="345125" cy="387626"/>
            </a:xfrm>
            <a:prstGeom prst="rect">
              <a:avLst/>
            </a:prstGeom>
          </p:spPr>
        </p:pic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D37B1EC3-EB95-4EF9-BAF2-BAA8E0F6A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33" t="83917" r="31560" b="2645"/>
            <a:stretch/>
          </p:blipFill>
          <p:spPr>
            <a:xfrm>
              <a:off x="8588406" y="3512574"/>
              <a:ext cx="345125" cy="387626"/>
            </a:xfrm>
            <a:prstGeom prst="rect">
              <a:avLst/>
            </a:prstGeom>
          </p:spPr>
        </p:pic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03C7B376-FC9E-46F3-A757-860C903BC8BA}"/>
                </a:ext>
              </a:extLst>
            </p:cNvPr>
            <p:cNvSpPr txBox="1"/>
            <p:nvPr/>
          </p:nvSpPr>
          <p:spPr>
            <a:xfrm>
              <a:off x="10194963" y="4049443"/>
              <a:ext cx="681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100 m</a:t>
              </a:r>
            </a:p>
          </p:txBody>
        </p:sp>
        <p:cxnSp>
          <p:nvCxnSpPr>
            <p:cNvPr id="70" name="Connecteur droit avec flèche 69">
              <a:extLst>
                <a:ext uri="{FF2B5EF4-FFF2-40B4-BE49-F238E27FC236}">
                  <a16:creationId xmlns:a16="http://schemas.microsoft.com/office/drawing/2014/main" id="{EE754142-924F-4D19-A616-F152CD4C4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2627" y="3294050"/>
              <a:ext cx="723135" cy="731146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8947684D-73DC-4966-BB0F-0BD9A57037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15452" y="2964593"/>
              <a:ext cx="97173" cy="104760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1FEDFF19-83F3-424F-9E7D-51C244D96519}"/>
                </a:ext>
              </a:extLst>
            </p:cNvPr>
            <p:cNvCxnSpPr>
              <a:cxnSpLocks/>
              <a:endCxn id="68" idx="3"/>
            </p:cNvCxnSpPr>
            <p:nvPr/>
          </p:nvCxnSpPr>
          <p:spPr>
            <a:xfrm flipH="1" flipV="1">
              <a:off x="8933531" y="3706387"/>
              <a:ext cx="851510" cy="30580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5ACA537-2F9C-40B7-A6D9-9AE922EA0246}"/>
                </a:ext>
              </a:extLst>
            </p:cNvPr>
            <p:cNvSpPr txBox="1"/>
            <p:nvPr/>
          </p:nvSpPr>
          <p:spPr>
            <a:xfrm rot="18940081">
              <a:off x="9671938" y="3452788"/>
              <a:ext cx="768201" cy="23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LoS</a:t>
              </a:r>
              <a:r>
                <a:rPr lang="fr-FR" sz="1200" dirty="0"/>
                <a:t> </a:t>
              </a:r>
              <a:r>
                <a:rPr lang="fr-FR" sz="1200" dirty="0" err="1"/>
                <a:t>path</a:t>
              </a:r>
              <a:endParaRPr lang="fr-FR" sz="1200" dirty="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2252A3A-7AED-463A-95D9-393D64180811}"/>
                </a:ext>
              </a:extLst>
            </p:cNvPr>
            <p:cNvSpPr txBox="1"/>
            <p:nvPr/>
          </p:nvSpPr>
          <p:spPr>
            <a:xfrm rot="1224136">
              <a:off x="9031046" y="3626960"/>
              <a:ext cx="768201" cy="23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LoS</a:t>
              </a:r>
              <a:r>
                <a:rPr lang="fr-FR" sz="1200" dirty="0"/>
                <a:t> </a:t>
              </a:r>
              <a:r>
                <a:rPr lang="fr-FR" sz="1200" dirty="0" err="1"/>
                <a:t>path</a:t>
              </a:r>
              <a:endParaRPr lang="fr-FR" sz="1200" dirty="0"/>
            </a:p>
          </p:txBody>
        </p:sp>
        <p:cxnSp>
          <p:nvCxnSpPr>
            <p:cNvPr id="76" name="Connecteur : en arc 75">
              <a:extLst>
                <a:ext uri="{FF2B5EF4-FFF2-40B4-BE49-F238E27FC236}">
                  <a16:creationId xmlns:a16="http://schemas.microsoft.com/office/drawing/2014/main" id="{CAA62F22-B9E1-4F80-8772-6DC71805D2A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993735" y="3858144"/>
              <a:ext cx="234309" cy="193812"/>
            </a:xfrm>
            <a:prstGeom prst="curvedConnector3">
              <a:avLst>
                <a:gd name="adj1" fmla="val 4471"/>
              </a:avLst>
            </a:prstGeom>
            <a:ln w="127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A40854BB-79B7-443A-919B-BC3F5A231676}"/>
                </a:ext>
              </a:extLst>
            </p:cNvPr>
            <p:cNvCxnSpPr>
              <a:cxnSpLocks/>
            </p:cNvCxnSpPr>
            <p:nvPr/>
          </p:nvCxnSpPr>
          <p:spPr>
            <a:xfrm>
              <a:off x="9785043" y="4025196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29E9C5EC-17E8-4FF5-BB87-F2F3B0EFD95A}"/>
              </a:ext>
            </a:extLst>
          </p:cNvPr>
          <p:cNvSpPr txBox="1"/>
          <p:nvPr/>
        </p:nvSpPr>
        <p:spPr>
          <a:xfrm>
            <a:off x="290890" y="1953583"/>
            <a:ext cx="5604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+mj-lt"/>
              </a:rPr>
              <a:t>NYUSIM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Implements the statistical spatial channel model (SSCM)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Uses</a:t>
            </a:r>
            <a:r>
              <a:rPr lang="en-US" sz="1600" dirty="0">
                <a:solidFill>
                  <a:schemeClr val="tx1"/>
                </a:solidFill>
              </a:rPr>
              <a:t> the time-cluster and spatial lobe approach</a:t>
            </a:r>
          </a:p>
        </p:txBody>
      </p:sp>
      <p:graphicFrame>
        <p:nvGraphicFramePr>
          <p:cNvPr id="44" name="Tableau 18">
            <a:extLst>
              <a:ext uri="{FF2B5EF4-FFF2-40B4-BE49-F238E27FC236}">
                <a16:creationId xmlns:a16="http://schemas.microsoft.com/office/drawing/2014/main" id="{E552C731-7F7D-47B8-BA0F-8CBFF4B12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95747"/>
              </p:ext>
            </p:extLst>
          </p:nvPr>
        </p:nvGraphicFramePr>
        <p:xfrm>
          <a:off x="9051242" y="2658975"/>
          <a:ext cx="28631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652">
                  <a:extLst>
                    <a:ext uri="{9D8B030D-6E8A-4147-A177-3AD203B41FA5}">
                      <a16:colId xmlns:a16="http://schemas.microsoft.com/office/drawing/2014/main" val="3935997959"/>
                    </a:ext>
                  </a:extLst>
                </a:gridCol>
                <a:gridCol w="961468">
                  <a:extLst>
                    <a:ext uri="{9D8B030D-6E8A-4147-A177-3AD203B41FA5}">
                      <a16:colId xmlns:a16="http://schemas.microsoft.com/office/drawing/2014/main" val="456870743"/>
                    </a:ext>
                  </a:extLst>
                </a:gridCol>
              </a:tblGrid>
              <a:tr h="241159"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solidFill>
                            <a:schemeClr val="tx1"/>
                          </a:solidFill>
                        </a:rPr>
                        <a:t>Cell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Radius</a:t>
                      </a:r>
                    </a:p>
                  </a:txBody>
                  <a:tcPr anchor="ctr">
                    <a:solidFill>
                      <a:srgbClr val="E7F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100 m</a:t>
                      </a:r>
                    </a:p>
                  </a:txBody>
                  <a:tcPr anchor="ctr">
                    <a:solidFill>
                      <a:srgbClr val="E7F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510849"/>
                  </a:ext>
                </a:extLst>
              </a:tr>
              <a:tr h="241159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Carrier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,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28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266036"/>
                  </a:ext>
                </a:extLst>
              </a:tr>
              <a:tr h="241159"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solidFill>
                            <a:schemeClr val="tx1"/>
                          </a:solidFill>
                        </a:rPr>
                        <a:t>Environment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solidFill>
                            <a:schemeClr val="tx1"/>
                          </a:solidFill>
                        </a:rPr>
                        <a:t>LoS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109042"/>
                  </a:ext>
                </a:extLst>
              </a:tr>
            </a:tbl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1A12E85C-D6B1-4CC8-9843-7F96983E15E1}"/>
              </a:ext>
            </a:extLst>
          </p:cNvPr>
          <p:cNvSpPr txBox="1"/>
          <p:nvPr/>
        </p:nvSpPr>
        <p:spPr>
          <a:xfrm>
            <a:off x="9051242" y="3706401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LoS</a:t>
            </a:r>
            <a:r>
              <a:rPr lang="fr-FR" sz="1400" dirty="0"/>
              <a:t> (line-of-</a:t>
            </a:r>
            <a:r>
              <a:rPr lang="fr-FR" sz="1400" dirty="0" err="1"/>
              <a:t>sight</a:t>
            </a:r>
            <a:r>
              <a:rPr lang="fr-FR" sz="1400" dirty="0"/>
              <a:t>)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CCAAF4C-A073-4654-AB53-DF54E3358D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3" y="2473273"/>
            <a:ext cx="3653258" cy="274307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EE70EC42-92FA-44B0-AE91-179D1A642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971" y="2438400"/>
            <a:ext cx="3653258" cy="274307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11A8480-AC9A-49AD-8861-8DC06AA3AC04}"/>
              </a:ext>
            </a:extLst>
          </p:cNvPr>
          <p:cNvSpPr/>
          <p:nvPr/>
        </p:nvSpPr>
        <p:spPr>
          <a:xfrm>
            <a:off x="277638" y="5353693"/>
            <a:ext cx="4326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Simulated Angle Power Spectrum in </a:t>
            </a:r>
            <a:r>
              <a:rPr lang="en-US" sz="1400" dirty="0">
                <a:solidFill>
                  <a:srgbClr val="FF0000"/>
                </a:solidFill>
              </a:rPr>
              <a:t>Rural Scenario</a:t>
            </a:r>
            <a:r>
              <a:rPr lang="en-US" sz="1400" dirty="0"/>
              <a:t>.</a:t>
            </a:r>
            <a:endParaRPr lang="fr-FR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C0D2414-D75F-4A38-9A21-8423CD1B0ACC}"/>
              </a:ext>
            </a:extLst>
          </p:cNvPr>
          <p:cNvSpPr/>
          <p:nvPr/>
        </p:nvSpPr>
        <p:spPr>
          <a:xfrm>
            <a:off x="4604207" y="5358514"/>
            <a:ext cx="4385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Simulated Angle Power Spectrum in </a:t>
            </a:r>
            <a:r>
              <a:rPr lang="en-US" sz="1400" dirty="0">
                <a:solidFill>
                  <a:srgbClr val="FF0000"/>
                </a:solidFill>
              </a:rPr>
              <a:t>Urban Scenario</a:t>
            </a:r>
            <a:r>
              <a:rPr lang="en-US" sz="1400" dirty="0"/>
              <a:t>.</a:t>
            </a:r>
            <a:endParaRPr lang="fr-FR" sz="14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7EDA1DB-585B-457C-9B51-C74A7146C89E}"/>
              </a:ext>
            </a:extLst>
          </p:cNvPr>
          <p:cNvSpPr txBox="1"/>
          <p:nvPr/>
        </p:nvSpPr>
        <p:spPr>
          <a:xfrm>
            <a:off x="277638" y="1884423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Output figures generated by NYUSIM 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565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1" grpId="0"/>
      <p:bldP spid="23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 descr="\documentclass{article}&#10;\usepackage{amsmath}&#10;\usepackage[utf8]{inputenc}&#10;\usepackage{cite,array}&#10;\usepackage{relsize}&#10;\usepackage{amsmath,amssymb,amsfonts}&#10;\usepackage{graphicx}&#10;\graphicspath{ {./img/} }&#10;\usepackage{textcomp}&#10;\usepackage{xcolor}&#10;\usepackage[linesnumbered,ruled,vlined]{algorithm2e}&#10;\usepackage[noend]{algpseudocode}&#10;\newcommand\mycommfont[1]{\footnotesize\ttfamily\textcolor{blue}{#1}}&#10;\SetCommentSty{mycommfont}&#10;\SetKwInput{KwInput}{Input}                % Set the Input&#10;\SetKwInput{KwOutput}{Output}&#10;\usepackage{pdfpages}&#10;\usepackage{enumitem}&#10;\pagestyle{empty}&#10;\begin{document}&#10;$ \textbf{h}_k=\sum_{n=1}^{N_k}\alpha_{k,n}\textbf{a}^H_{k,n}$\end{document}" title="IguanaTex Bitmap Display">
            <a:extLst>
              <a:ext uri="{FF2B5EF4-FFF2-40B4-BE49-F238E27FC236}">
                <a16:creationId xmlns:a16="http://schemas.microsoft.com/office/drawing/2014/main" id="{C7A26AC7-96AA-40BD-BB47-13887F25B9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2" y="2839495"/>
            <a:ext cx="1552000" cy="248533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B621D71-9FDF-4E9D-B5C2-7D91983AC6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14" y="1761618"/>
            <a:ext cx="4475107" cy="316452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91A1B31-229B-48A1-B73B-FC141713C4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75" y="1847363"/>
            <a:ext cx="4622614" cy="326930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9497A359-DB7E-4983-A7A3-D0926C3508C7}"/>
              </a:ext>
            </a:extLst>
          </p:cNvPr>
          <p:cNvSpPr txBox="1"/>
          <p:nvPr/>
        </p:nvSpPr>
        <p:spPr>
          <a:xfrm>
            <a:off x="20789" y="4117876"/>
            <a:ext cx="38963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600" b="1" u="sng" dirty="0">
                <a:latin typeface="+mj-lt"/>
              </a:rPr>
              <a:t>System Model</a:t>
            </a:r>
          </a:p>
          <a:p>
            <a:pPr marL="54000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/>
              <a:t>Received signal vector</a:t>
            </a:r>
          </a:p>
          <a:p>
            <a:pPr marL="54000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54000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997200" lvl="3" indent="-285750"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/>
              <a:t> </a:t>
            </a:r>
          </a:p>
          <a:p>
            <a:pPr marL="54000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540000" lvl="1" indent="-285750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/>
              <a:t>System sum-rate</a:t>
            </a:r>
          </a:p>
          <a:p>
            <a:pPr marL="540000" lvl="1" indent="-285750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997200" lvl="3" indent="-285750"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/>
              <a:t>SINR at UE k 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q"/>
            </a:pPr>
            <a:endParaRPr lang="en-US" sz="16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693DAF0-A03E-4B82-A746-C552B6133FFB}"/>
              </a:ext>
            </a:extLst>
          </p:cNvPr>
          <p:cNvSpPr txBox="1"/>
          <p:nvPr/>
        </p:nvSpPr>
        <p:spPr>
          <a:xfrm>
            <a:off x="1484218" y="4877731"/>
            <a:ext cx="1883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>
                    <a:lumMod val="75000"/>
                  </a:schemeClr>
                </a:solidFill>
              </a:rPr>
              <a:t>Channel Matrix of all </a:t>
            </a:r>
            <a:r>
              <a:rPr lang="fr-FR" sz="1000" dirty="0" err="1">
                <a:solidFill>
                  <a:schemeClr val="accent1">
                    <a:lumMod val="75000"/>
                  </a:schemeClr>
                </a:solidFill>
              </a:rPr>
              <a:t>UEs</a:t>
            </a:r>
            <a:endParaRPr lang="fr-FR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FC91C1E-598D-4CEC-ADDF-2451490A2DED}"/>
              </a:ext>
            </a:extLst>
          </p:cNvPr>
          <p:cNvSpPr txBox="1"/>
          <p:nvPr/>
        </p:nvSpPr>
        <p:spPr>
          <a:xfrm>
            <a:off x="1312581" y="4891400"/>
            <a:ext cx="1653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solidFill>
                  <a:schemeClr val="accent1">
                    <a:lumMod val="75000"/>
                  </a:schemeClr>
                </a:solidFill>
              </a:rPr>
              <a:t>Normalization</a:t>
            </a:r>
            <a:r>
              <a:rPr lang="fr-FR" sz="1000" dirty="0">
                <a:solidFill>
                  <a:schemeClr val="accent1">
                    <a:lumMod val="75000"/>
                  </a:schemeClr>
                </a:solidFill>
              </a:rPr>
              <a:t> BF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FDB1A9E-73F0-4F0D-92DE-4E12683FD6C1}"/>
                  </a:ext>
                </a:extLst>
              </p:cNvPr>
              <p:cNvSpPr txBox="1"/>
              <p:nvPr/>
            </p:nvSpPr>
            <p:spPr>
              <a:xfrm>
                <a:off x="21584" y="2280304"/>
                <a:ext cx="6686414" cy="1491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1600" b="1" u="sng" dirty="0">
                    <a:latin typeface="+mj-lt"/>
                  </a:rPr>
                  <a:t>Channel Model</a:t>
                </a:r>
              </a:p>
              <a:p>
                <a:pPr marL="540000" lvl="1" indent="-285750">
                  <a:buClr>
                    <a:srgbClr val="0070C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dirty="0"/>
                  <a:t>Channel vector between the BS and UE </a:t>
                </a:r>
                <a:r>
                  <a:rPr lang="en-US" sz="1400" i="1" dirty="0"/>
                  <a:t>k</a:t>
                </a:r>
              </a:p>
              <a:p>
                <a:pPr marL="540000" lvl="1" indent="-285750">
                  <a:buSzPct val="75000"/>
                  <a:buFont typeface="Wingdings" panose="05000000000000000000" pitchFamily="2" charset="2"/>
                  <a:buChar char="q"/>
                </a:pPr>
                <a:endParaRPr lang="en-US" sz="1400" i="1" dirty="0"/>
              </a:p>
              <a:p>
                <a:pPr marL="540000" lvl="2">
                  <a:buSzPct val="75000"/>
                </a:pP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997200" lvl="3" indent="-285750">
                  <a:buClr>
                    <a:srgbClr val="0070C0"/>
                  </a:buClr>
                  <a:buSzPct val="10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fr-FR" sz="1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fr-FR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: Array steering vector for to the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-</a:t>
                </a:r>
                <a:r>
                  <a:rPr lang="en-US" sz="1400" dirty="0" err="1"/>
                  <a:t>th</a:t>
                </a:r>
                <a:r>
                  <a:rPr lang="en-US" sz="1400" dirty="0"/>
                  <a:t> path in UE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/>
                  <a:t>‘s channel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FDB1A9E-73F0-4F0D-92DE-4E12683FD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4" y="2280304"/>
                <a:ext cx="6686414" cy="1491370"/>
              </a:xfrm>
              <a:prstGeom prst="rect">
                <a:avLst/>
              </a:prstGeom>
              <a:blipFill>
                <a:blip r:embed="rId17"/>
                <a:stretch>
                  <a:fillRect l="-547" t="-1224" b="-16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\documentclass{article}&#10;\usepackage{amsmath}&#10;\usepackage[utf8]{inputenc}&#10;\usepackage{cite,array}&#10;\usepackage{relsize}&#10;\usepackage{amsmath,amssymb,amsfonts}&#10;\usepackage{graphicx}&#10;\graphicspath{ {./img/} }&#10;\usepackage{textcomp}&#10;\usepackage{xcolor}&#10;\usepackage[linesnumbered,ruled,vlined]{algorithm2e}&#10;\usepackage[noend]{algpseudocode}&#10;\newcommand\mycommfont[1]{\footnotesize\ttfamily\textcolor{blue}{#1}}&#10;\SetCommentSty{mycommfont}&#10;\SetKwInput{KwInput}{Input}                % Set the Input&#10;\SetKwInput{KwOutput}{Output}&#10;\usepackage{pdfpages}&#10;\usepackage{enumitem}&#10;\pagestyle{empty}&#10;\begin{document}&#10;$ \textbf{h}_k=\sum_{n=1}^{N_k}\alpha_{k,n}\textbf{a}^H_{k,n}$\end{document}" title="IguanaTex Bitmap Display">
            <a:extLst>
              <a:ext uri="{FF2B5EF4-FFF2-40B4-BE49-F238E27FC236}">
                <a16:creationId xmlns:a16="http://schemas.microsoft.com/office/drawing/2014/main" id="{208159D3-7F9E-4D74-B6F5-733338F7D3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6" y="2839048"/>
            <a:ext cx="1552000" cy="248533"/>
          </a:xfrm>
          <a:prstGeom prst="rect">
            <a:avLst/>
          </a:prstGeom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D013C994-D68D-414C-AE27-B18C4B5455F0}"/>
              </a:ext>
            </a:extLst>
          </p:cNvPr>
          <p:cNvSpPr/>
          <p:nvPr/>
        </p:nvSpPr>
        <p:spPr>
          <a:xfrm>
            <a:off x="1819903" y="2857574"/>
            <a:ext cx="310401" cy="272523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A24803F-210B-4958-956D-DAD5DEEEC711}"/>
              </a:ext>
            </a:extLst>
          </p:cNvPr>
          <p:cNvGrpSpPr/>
          <p:nvPr/>
        </p:nvGrpSpPr>
        <p:grpSpPr>
          <a:xfrm>
            <a:off x="401454" y="2785872"/>
            <a:ext cx="1662858" cy="527349"/>
            <a:chOff x="944256" y="3137127"/>
            <a:chExt cx="1662858" cy="527349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605104F1-BF5D-4E2D-AB2D-DE5A93CCADB8}"/>
                </a:ext>
              </a:extLst>
            </p:cNvPr>
            <p:cNvSpPr/>
            <p:nvPr/>
          </p:nvSpPr>
          <p:spPr>
            <a:xfrm>
              <a:off x="2061343" y="3137127"/>
              <a:ext cx="228600" cy="227585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F6DC0C8-6F17-4DB1-8197-2B4803BF75CE}"/>
                </a:ext>
              </a:extLst>
            </p:cNvPr>
            <p:cNvSpPr txBox="1"/>
            <p:nvPr/>
          </p:nvSpPr>
          <p:spPr>
            <a:xfrm>
              <a:off x="944256" y="3410560"/>
              <a:ext cx="16628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>
                  <a:solidFill>
                    <a:schemeClr val="accent1">
                      <a:lumMod val="75000"/>
                    </a:schemeClr>
                  </a:solidFill>
                </a:rPr>
                <a:t>Number</a:t>
              </a:r>
              <a:r>
                <a:rPr lang="fr-FR" sz="1000" dirty="0">
                  <a:solidFill>
                    <a:schemeClr val="accent1">
                      <a:lumMod val="75000"/>
                    </a:schemeClr>
                  </a:solidFill>
                </a:rPr>
                <a:t> of </a:t>
              </a:r>
              <a:r>
                <a:rPr lang="fr-FR" sz="1000" dirty="0" err="1">
                  <a:solidFill>
                    <a:schemeClr val="accent1">
                      <a:lumMod val="75000"/>
                    </a:schemeClr>
                  </a:solidFill>
                </a:rPr>
                <a:t>paths</a:t>
              </a:r>
              <a:endParaRPr lang="fr-FR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B75BC56C-5F35-4202-93B9-42AE2386AA11}"/>
              </a:ext>
            </a:extLst>
          </p:cNvPr>
          <p:cNvSpPr txBox="1"/>
          <p:nvPr/>
        </p:nvSpPr>
        <p:spPr>
          <a:xfrm>
            <a:off x="-1" y="412167"/>
            <a:ext cx="762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Introduction,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Channel and System Models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Summary 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5BE7BED2-AFCD-402B-B95D-A09BD1FB53AB}"/>
              </a:ext>
            </a:extLst>
          </p:cNvPr>
          <p:cNvGraphicFramePr/>
          <p:nvPr/>
        </p:nvGraphicFramePr>
        <p:xfrm>
          <a:off x="0" y="26236"/>
          <a:ext cx="12192000" cy="3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3F5498D-2347-4E78-A1D6-8D057DF7F5DB}"/>
                  </a:ext>
                </a:extLst>
              </p:cNvPr>
              <p:cNvSpPr txBox="1"/>
              <p:nvPr/>
            </p:nvSpPr>
            <p:spPr>
              <a:xfrm flipH="1">
                <a:off x="21584" y="1108983"/>
                <a:ext cx="72683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fr-FR" sz="1600" b="1" u="sng" dirty="0">
                    <a:latin typeface="+mj-lt"/>
                  </a:rPr>
                  <a:t>Downlink MU-MIMO System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dirty="0"/>
                  <a:t>One base station (BS)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/>
                  <a:t> antennas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/>
                  <a:t> horizontal antennas,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/>
                  <a:t> vertical antennas)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dirty="0"/>
                  <a:t>Digital beamforming (DBF)</a:t>
                </a:r>
              </a:p>
              <a:p>
                <a:pPr marL="540000" lvl="1" indent="-285750">
                  <a:buClr>
                    <a:schemeClr val="accent1">
                      <a:lumMod val="75000"/>
                    </a:scheme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400" i="1" dirty="0"/>
                  <a:t>K</a:t>
                </a:r>
                <a:r>
                  <a:rPr lang="en-US" sz="1400" dirty="0"/>
                  <a:t> single-antenna user </a:t>
                </a:r>
                <a:r>
                  <a:rPr lang="en-US" sz="1400" dirty="0" err="1"/>
                  <a:t>equipments</a:t>
                </a:r>
                <a:r>
                  <a:rPr lang="en-US" sz="1400" dirty="0"/>
                  <a:t> (UEs)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3F5498D-2347-4E78-A1D6-8D057DF7F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584" y="1108983"/>
                <a:ext cx="7268395" cy="1200329"/>
              </a:xfrm>
              <a:prstGeom prst="rect">
                <a:avLst/>
              </a:prstGeom>
              <a:blipFill>
                <a:blip r:embed="rId23"/>
                <a:stretch>
                  <a:fillRect l="-503" t="-1523" b="-4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DA55184B-C87F-453A-AC94-9FEE3EA94711}"/>
              </a:ext>
            </a:extLst>
          </p:cNvPr>
          <p:cNvSpPr txBox="1"/>
          <p:nvPr/>
        </p:nvSpPr>
        <p:spPr>
          <a:xfrm>
            <a:off x="11198448" y="2624842"/>
            <a:ext cx="135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SMOTE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3B6CF5C-CA47-400F-9118-B6BC5554B3A9}"/>
              </a:ext>
            </a:extLst>
          </p:cNvPr>
          <p:cNvSpPr txBox="1"/>
          <p:nvPr/>
        </p:nvSpPr>
        <p:spPr>
          <a:xfrm>
            <a:off x="1158939" y="3056767"/>
            <a:ext cx="290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>
                <a:solidFill>
                  <a:schemeClr val="accent1">
                    <a:lumMod val="75000"/>
                  </a:schemeClr>
                </a:solidFill>
              </a:rPr>
              <a:t>Complex</a:t>
            </a:r>
            <a:r>
              <a:rPr lang="fr-FR" sz="1000" dirty="0">
                <a:solidFill>
                  <a:schemeClr val="accent1">
                    <a:lumMod val="75000"/>
                  </a:schemeClr>
                </a:solidFill>
              </a:rPr>
              <a:t> gain of the corresponding </a:t>
            </a:r>
            <a:r>
              <a:rPr lang="fr-FR" sz="1000" dirty="0" err="1">
                <a:solidFill>
                  <a:schemeClr val="accent1">
                    <a:lumMod val="75000"/>
                  </a:schemeClr>
                </a:solidFill>
              </a:rPr>
              <a:t>path</a:t>
            </a:r>
            <a:endParaRPr lang="fr-FR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2E69A4A-7F6D-4730-A473-5BDF9FE4BBAD}"/>
              </a:ext>
            </a:extLst>
          </p:cNvPr>
          <p:cNvSpPr/>
          <p:nvPr/>
        </p:nvSpPr>
        <p:spPr>
          <a:xfrm>
            <a:off x="2659643" y="3201109"/>
            <a:ext cx="386436" cy="330959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54C19E0-4706-49CB-BC1E-F23345216E11}"/>
              </a:ext>
            </a:extLst>
          </p:cNvPr>
          <p:cNvSpPr/>
          <p:nvPr/>
        </p:nvSpPr>
        <p:spPr>
          <a:xfrm>
            <a:off x="3040182" y="3186797"/>
            <a:ext cx="391097" cy="336699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D72579A-C13D-48C9-9554-9F029A1C6D50}"/>
              </a:ext>
            </a:extLst>
          </p:cNvPr>
          <p:cNvSpPr txBox="1"/>
          <p:nvPr/>
        </p:nvSpPr>
        <p:spPr>
          <a:xfrm>
            <a:off x="2219012" y="3016027"/>
            <a:ext cx="1155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solidFill>
                  <a:schemeClr val="accent1">
                    <a:lumMod val="75000"/>
                  </a:schemeClr>
                </a:solidFill>
              </a:rPr>
              <a:t>Azimuth</a:t>
            </a:r>
            <a:r>
              <a:rPr lang="fr-FR" sz="1000" dirty="0">
                <a:solidFill>
                  <a:schemeClr val="accent1">
                    <a:lumMod val="75000"/>
                  </a:schemeClr>
                </a:solidFill>
              </a:rPr>
              <a:t> angle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8A7644E-8619-423D-9DB1-D8767C2E12CE}"/>
              </a:ext>
            </a:extLst>
          </p:cNvPr>
          <p:cNvSpPr txBox="1"/>
          <p:nvPr/>
        </p:nvSpPr>
        <p:spPr>
          <a:xfrm>
            <a:off x="3119011" y="2922889"/>
            <a:ext cx="1504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solidFill>
                  <a:schemeClr val="accent1">
                    <a:lumMod val="75000"/>
                  </a:schemeClr>
                </a:solidFill>
              </a:rPr>
              <a:t>Elevation</a:t>
            </a:r>
            <a:r>
              <a:rPr lang="fr-FR" sz="1000" dirty="0">
                <a:solidFill>
                  <a:schemeClr val="accent1">
                    <a:lumMod val="75000"/>
                  </a:schemeClr>
                </a:solidFill>
              </a:rPr>
              <a:t> angle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4DCEFE9-4E69-4433-A99D-6F4530B10FF2}"/>
              </a:ext>
            </a:extLst>
          </p:cNvPr>
          <p:cNvSpPr txBox="1"/>
          <p:nvPr/>
        </p:nvSpPr>
        <p:spPr>
          <a:xfrm>
            <a:off x="6220" y="689166"/>
            <a:ext cx="6125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600" dirty="0">
              <a:latin typeface="+mj-lt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9F843C0-27AF-43F3-92E7-D5841CD7F7F4}"/>
              </a:ext>
            </a:extLst>
          </p:cNvPr>
          <p:cNvSpPr txBox="1"/>
          <p:nvPr/>
        </p:nvSpPr>
        <p:spPr>
          <a:xfrm>
            <a:off x="1312691" y="4092681"/>
            <a:ext cx="4705404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lvl="2">
              <a:buSzPct val="75000"/>
            </a:pPr>
            <a:r>
              <a:rPr lang="en-US" sz="1400" dirty="0"/>
              <a:t>All the channel coefficients are generated using NYUSIM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FD2437-0610-4487-983B-0CEB8669F138}"/>
              </a:ext>
            </a:extLst>
          </p:cNvPr>
          <p:cNvSpPr/>
          <p:nvPr/>
        </p:nvSpPr>
        <p:spPr>
          <a:xfrm>
            <a:off x="9842618" y="2022832"/>
            <a:ext cx="1186185" cy="29718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64DB34-B6B0-4AE6-A9BF-4E7B62CD4312}"/>
              </a:ext>
            </a:extLst>
          </p:cNvPr>
          <p:cNvSpPr/>
          <p:nvPr/>
        </p:nvSpPr>
        <p:spPr>
          <a:xfrm>
            <a:off x="8155019" y="1864619"/>
            <a:ext cx="1431586" cy="32347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&#10; \textbf{y}= \sqrt\eta \textbf{H} \textbf{W} \textbf{s} +\textbf{n}&#10;\end{equation*}&#10;\end{document}" title="IguanaTex Bitmap Display">
            <a:extLst>
              <a:ext uri="{FF2B5EF4-FFF2-40B4-BE49-F238E27FC236}">
                <a16:creationId xmlns:a16="http://schemas.microsoft.com/office/drawing/2014/main" id="{994DC1D2-71FB-41E4-996E-EE15CA3EDD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4" y="4738544"/>
            <a:ext cx="1359006" cy="17955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A84DD14-9DF2-4499-ABC9-91A0328655F1}"/>
              </a:ext>
            </a:extLst>
          </p:cNvPr>
          <p:cNvSpPr/>
          <p:nvPr/>
        </p:nvSpPr>
        <p:spPr>
          <a:xfrm>
            <a:off x="7488592" y="2463206"/>
            <a:ext cx="550701" cy="177713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916C4CC-25D6-4136-95C5-68B9A70BCBA7}"/>
              </a:ext>
            </a:extLst>
          </p:cNvPr>
          <p:cNvSpPr/>
          <p:nvPr/>
        </p:nvSpPr>
        <p:spPr>
          <a:xfrm>
            <a:off x="1601803" y="4652133"/>
            <a:ext cx="209875" cy="297089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5BBDFA8-E601-443C-A82F-8813DEB71E31}"/>
              </a:ext>
            </a:extLst>
          </p:cNvPr>
          <p:cNvSpPr txBox="1"/>
          <p:nvPr/>
        </p:nvSpPr>
        <p:spPr>
          <a:xfrm>
            <a:off x="1518541" y="4888146"/>
            <a:ext cx="1883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>
                    <a:lumMod val="75000"/>
                  </a:schemeClr>
                </a:solidFill>
              </a:rPr>
              <a:t>BF Matrix of all </a:t>
            </a:r>
            <a:r>
              <a:rPr lang="fr-FR" sz="1000" dirty="0" err="1">
                <a:solidFill>
                  <a:schemeClr val="accent1">
                    <a:lumMod val="75000"/>
                  </a:schemeClr>
                </a:solidFill>
              </a:rPr>
              <a:t>UEs</a:t>
            </a:r>
            <a:endParaRPr lang="fr-FR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EB5D7F7-1981-4570-8194-E5AAC49AE407}"/>
              </a:ext>
            </a:extLst>
          </p:cNvPr>
          <p:cNvSpPr/>
          <p:nvPr/>
        </p:nvSpPr>
        <p:spPr>
          <a:xfrm>
            <a:off x="1443139" y="4660634"/>
            <a:ext cx="209875" cy="297089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Image 45" descr="\documentclass{article}&#10;\usepackage{amsmath}&#10;\pagestyle{empty}&#10;\begin{document}&#10;&#10;&#10;$R_T=\sum_{k=1}^{K}R_k=\sum_{k=1}^{K}\log_2(1+\text{SINR}_k)$&#10;&#10;\end{document}" title="IguanaTex Bitmap Display">
            <a:extLst>
              <a:ext uri="{FF2B5EF4-FFF2-40B4-BE49-F238E27FC236}">
                <a16:creationId xmlns:a16="http://schemas.microsoft.com/office/drawing/2014/main" id="{1E148D7F-EB85-4E12-ABD3-B3E8246397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2" y="5453713"/>
            <a:ext cx="3144533" cy="228267"/>
          </a:xfrm>
          <a:prstGeom prst="rect">
            <a:avLst/>
          </a:prstGeom>
        </p:spPr>
      </p:pic>
      <p:pic>
        <p:nvPicPr>
          <p:cNvPr id="49" name="Image 48" descr="\documentclass{article}&#10;\usepackage{amsmath}&#10;\pagestyle{empty}&#10;\usepackage{amsmath}&#10;\usepackage{amsmath,amssymb,amsfonts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\begin{document}&#10;\begin{equation*}&#10;\text{SINR}_k=\frac{|\sqrt{\eta}(\textbf{H}\textbf{W})_{(k,k)}|^2}{\mathlarger{\sum}_{u=1 \atop u\neq k}^{K} |\sqrt{\eta}(\textbf{H}\textbf{W})_{(k,u)}|^2 + \sigma^2_n}&#10;\end{equation*}&#10;\end{document}" title="IguanaTex Bitmap Display">
            <a:extLst>
              <a:ext uri="{FF2B5EF4-FFF2-40B4-BE49-F238E27FC236}">
                <a16:creationId xmlns:a16="http://schemas.microsoft.com/office/drawing/2014/main" id="{8ED5DC5D-210D-4C11-8C1C-5CBF7A424FA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28" y="5826960"/>
            <a:ext cx="2315886" cy="760686"/>
          </a:xfrm>
          <a:prstGeom prst="rect">
            <a:avLst/>
          </a:prstGeom>
        </p:spPr>
      </p:pic>
      <p:sp>
        <p:nvSpPr>
          <p:cNvPr id="50" name="Ellipse 49">
            <a:extLst>
              <a:ext uri="{FF2B5EF4-FFF2-40B4-BE49-F238E27FC236}">
                <a16:creationId xmlns:a16="http://schemas.microsoft.com/office/drawing/2014/main" id="{5DA3BDC2-440D-4FDA-8095-A5FDE187C45F}"/>
              </a:ext>
            </a:extLst>
          </p:cNvPr>
          <p:cNvSpPr/>
          <p:nvPr/>
        </p:nvSpPr>
        <p:spPr>
          <a:xfrm>
            <a:off x="1244801" y="4669135"/>
            <a:ext cx="209875" cy="297089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" name="Image 52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$ \eta= \frac{1}{ \mathrm{Tr}({\textbf{W}}^H \textbf{W})} $&#10;\end{document}" title="IguanaTex Bitmap Display">
            <a:extLst>
              <a:ext uri="{FF2B5EF4-FFF2-40B4-BE49-F238E27FC236}">
                <a16:creationId xmlns:a16="http://schemas.microsoft.com/office/drawing/2014/main" id="{B571C30A-4BC4-47F2-BE3B-8B8DEF604A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88" y="5049437"/>
            <a:ext cx="1044480" cy="251520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4890256F-FE84-41E6-91DA-9F244385C52A}"/>
              </a:ext>
            </a:extLst>
          </p:cNvPr>
          <p:cNvSpPr txBox="1"/>
          <p:nvPr/>
        </p:nvSpPr>
        <p:spPr>
          <a:xfrm>
            <a:off x="4996004" y="5080924"/>
            <a:ext cx="304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Signal-to-interference plus noise ratio </a:t>
            </a:r>
            <a:endParaRPr lang="fr-FR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A931323-C0A1-40C6-A2FE-946284BE5C2B}"/>
              </a:ext>
            </a:extLst>
          </p:cNvPr>
          <p:cNvSpPr/>
          <p:nvPr/>
        </p:nvSpPr>
        <p:spPr>
          <a:xfrm>
            <a:off x="4855480" y="5375932"/>
            <a:ext cx="562715" cy="371848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2FDD3DE-3037-4FEE-A78B-BA044ED4E97F}"/>
              </a:ext>
            </a:extLst>
          </p:cNvPr>
          <p:cNvSpPr/>
          <p:nvPr/>
        </p:nvSpPr>
        <p:spPr>
          <a:xfrm>
            <a:off x="2130304" y="2847625"/>
            <a:ext cx="361074" cy="272523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 22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\begin{equation*}\label{eq:array_steeringVect_uv}&#10; \textbf{a}(\vec{\Theta}) =\left[ 1, e^{-j2\pi\frac{d}{\lambda}\cos(\theta)\cos(\phi)}, \cdots,  e^{-j \left\lbrace (M_x-1)2\pi\frac{d}{\lambda}\cos(\theta)\cos(\phi)+(M_z-1)2\pi\frac{d}{\lambda}\sin(\phi)\right\rbrace} \right]^T&#10;\end{equation*}&#10;\end{document}" title="IguanaTex Bitmap Display">
            <a:extLst>
              <a:ext uri="{FF2B5EF4-FFF2-40B4-BE49-F238E27FC236}">
                <a16:creationId xmlns:a16="http://schemas.microsoft.com/office/drawing/2014/main" id="{675F4540-CBF4-4CFE-9531-040FF7B89C2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81" y="3775704"/>
            <a:ext cx="5245319" cy="307895"/>
          </a:xfrm>
          <a:prstGeom prst="rect">
            <a:avLst/>
          </a:prstGeom>
        </p:spPr>
      </p:pic>
      <p:pic>
        <p:nvPicPr>
          <p:cNvPr id="7" name="Image 6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\definecolor{ultramarine}{RGB}{0,184,222}&#10;&#10;\begin{document}&#10; {$ \textbf{W}=[\textbf{w}_1, \cdots, \textbf{w}_K]$}&#10;\end{document}" title="IguanaTex Bitmap Display">
            <a:extLst>
              <a:ext uri="{FF2B5EF4-FFF2-40B4-BE49-F238E27FC236}">
                <a16:creationId xmlns:a16="http://schemas.microsoft.com/office/drawing/2014/main" id="{F21B5A49-78BD-457A-AB17-5DB6F3FD383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21" y="5424663"/>
            <a:ext cx="1454655" cy="179256"/>
          </a:xfrm>
          <a:prstGeom prst="rect">
            <a:avLst/>
          </a:prstGeom>
        </p:spPr>
      </p:pic>
      <p:pic>
        <p:nvPicPr>
          <p:cNvPr id="11" name="Image 10" descr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\definecolor{ultramarine}{RGB}{0,184,222}&#10;&#10;\begin{document}&#10;   {$ \textbf{H}=[\textbf{h}_1^T, \cdots, \textbf{h}_K^T]^T$}&#10;\end{document}" title="IguanaTex Bitmap Display">
            <a:extLst>
              <a:ext uri="{FF2B5EF4-FFF2-40B4-BE49-F238E27FC236}">
                <a16:creationId xmlns:a16="http://schemas.microsoft.com/office/drawing/2014/main" id="{47A0BBC5-FD49-458C-B0E7-53A8F25CD95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82" y="5304801"/>
            <a:ext cx="1484997" cy="210324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E60CCC32-CCCC-4AE9-B80D-807D54D18CFF}"/>
              </a:ext>
            </a:extLst>
          </p:cNvPr>
          <p:cNvGrpSpPr/>
          <p:nvPr/>
        </p:nvGrpSpPr>
        <p:grpSpPr>
          <a:xfrm>
            <a:off x="1811678" y="4650718"/>
            <a:ext cx="1764664" cy="410525"/>
            <a:chOff x="1962475" y="4450408"/>
            <a:chExt cx="1764664" cy="410525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6741B23-C804-4844-938F-B02860C7FCDD}"/>
                </a:ext>
              </a:extLst>
            </p:cNvPr>
            <p:cNvSpPr/>
            <p:nvPr/>
          </p:nvSpPr>
          <p:spPr>
            <a:xfrm>
              <a:off x="1962475" y="4450408"/>
              <a:ext cx="113650" cy="297089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17B121D-6D70-49D9-8224-72ED808E8722}"/>
                </a:ext>
              </a:extLst>
            </p:cNvPr>
            <p:cNvSpPr txBox="1"/>
            <p:nvPr/>
          </p:nvSpPr>
          <p:spPr>
            <a:xfrm>
              <a:off x="2066107" y="4614712"/>
              <a:ext cx="16610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>
                  <a:solidFill>
                    <a:schemeClr val="accent1">
                      <a:lumMod val="75000"/>
                    </a:schemeClr>
                  </a:solidFill>
                </a:rPr>
                <a:t>Symbols</a:t>
              </a:r>
              <a:r>
                <a:rPr lang="fr-FR" sz="1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1000" dirty="0" err="1">
                  <a:solidFill>
                    <a:schemeClr val="accent1">
                      <a:lumMod val="75000"/>
                    </a:schemeClr>
                  </a:solidFill>
                </a:rPr>
                <a:t>Vector</a:t>
              </a:r>
              <a:r>
                <a:rPr lang="fr-FR" sz="1000" dirty="0">
                  <a:solidFill>
                    <a:schemeClr val="accent1">
                      <a:lumMod val="75000"/>
                    </a:schemeClr>
                  </a:solidFill>
                </a:rPr>
                <a:t> of all </a:t>
              </a:r>
              <a:r>
                <a:rPr lang="fr-FR" sz="1000" dirty="0" err="1">
                  <a:solidFill>
                    <a:schemeClr val="accent1">
                      <a:lumMod val="75000"/>
                    </a:schemeClr>
                  </a:solidFill>
                </a:rPr>
                <a:t>UEs</a:t>
              </a:r>
              <a:endParaRPr lang="fr-FR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3958E89-E7DD-49BB-8260-CCCFFFD42EF6}"/>
              </a:ext>
            </a:extLst>
          </p:cNvPr>
          <p:cNvSpPr/>
          <p:nvPr/>
        </p:nvSpPr>
        <p:spPr>
          <a:xfrm>
            <a:off x="595070" y="5446912"/>
            <a:ext cx="1535234" cy="29708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FEB8B24-F6CF-46FA-B1F0-D4C46CEA9A19}"/>
              </a:ext>
            </a:extLst>
          </p:cNvPr>
          <p:cNvSpPr txBox="1"/>
          <p:nvPr/>
        </p:nvSpPr>
        <p:spPr>
          <a:xfrm>
            <a:off x="8206414" y="5755642"/>
            <a:ext cx="4000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Figure: </a:t>
            </a:r>
            <a:r>
              <a:rPr lang="fr-FR" sz="1400" b="0" i="0" u="none" strike="noStrike" baseline="0" dirty="0"/>
              <a:t>MU-MIMO system model</a:t>
            </a:r>
            <a:endParaRPr lang="fr-FR" sz="1400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C423DD1-FF45-4DFA-A59C-A5130906D0FD}"/>
              </a:ext>
            </a:extLst>
          </p:cNvPr>
          <p:cNvSpPr txBox="1"/>
          <p:nvPr/>
        </p:nvSpPr>
        <p:spPr>
          <a:xfrm>
            <a:off x="8337998" y="5207002"/>
            <a:ext cx="3258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Figure</a:t>
            </a:r>
            <a:r>
              <a:rPr lang="pl-PL" sz="1400" b="0" i="0" u="none" strike="noStrike" baseline="0" dirty="0"/>
              <a:t>: Downlink MU-MIMO system.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86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51" grpId="0"/>
      <p:bldP spid="51" grpId="1"/>
      <p:bldP spid="31" grpId="0" animBg="1"/>
      <p:bldP spid="31" grpId="1" animBg="1"/>
      <p:bldP spid="32" grpId="0"/>
      <p:bldP spid="32" grpId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/>
      <p:bldP spid="29" grpId="1"/>
      <p:bldP spid="22" grpId="0" animBg="1"/>
      <p:bldP spid="22" grpId="1" animBg="1"/>
      <p:bldP spid="38" grpId="0" animBg="1"/>
      <p:bldP spid="38" grpId="1" animBg="1"/>
      <p:bldP spid="39" grpId="0" animBg="1"/>
      <p:bldP spid="39" grpId="1" animBg="1"/>
      <p:bldP spid="16" grpId="0" animBg="1"/>
      <p:bldP spid="16" grpId="1" animBg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50" grpId="0" animBg="1"/>
      <p:bldP spid="50" grpId="1" animBg="1"/>
      <p:bldP spid="55" grpId="0"/>
      <p:bldP spid="56" grpId="0" animBg="1"/>
      <p:bldP spid="47" grpId="0" animBg="1"/>
      <p:bldP spid="47" grpId="1" animBg="1"/>
      <p:bldP spid="48" grpId="0" animBg="1"/>
      <p:bldP spid="52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,7282"/>
  <p:tag name="ORIGINALWIDTH" val="1091,114"/>
  <p:tag name="LATEXADDIN" val="\documentclass{article}&#10;\usepackage{amsmath}&#10;\usepackage[utf8]{inputenc}&#10;\usepackage{cite,array}&#10;\usepackage{relsize}&#10;\usepackage{amsmath,amssymb,amsfonts}&#10;\usepackage{graphicx}&#10;\graphicspath{ {./img/} }&#10;\usepackage{textcomp}&#10;\usepackage{xcolor}&#10;\usepackage[linesnumbered,ruled,vlined]{algorithm2e}&#10;\usepackage[noend]{algpseudocode}&#10;\newcommand\mycommfont[1]{\footnotesize\ttfamily\textcolor{blue}{#1}}&#10;\SetCommentSty{mycommfont}&#10;\SetKwInput{KwInput}{Input}                % Set the Input&#10;\SetKwInput{KwOutput}{Output}&#10;\usepackage{pdfpages}&#10;\usepackage{enumitem}&#10;\pagestyle{empty}&#10;\begin{document}&#10;$ \textbf{h}_k=\sum_{n=1}^{N_k}\alpha_{k,n}\textbf{a}^H_{k,n}$\end{document}"/>
  <p:tag name="IGUANATEXSIZE" val="14"/>
  <p:tag name="IGUANATEXCURSOR" val="629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,4799"/>
  <p:tag name="ORIGINALWIDTH" val="2041,245"/>
  <p:tag name="LATEXADDIN" val="\documentclass{article}&#10;\usepackage{fullpage}&#10;\usepackage{amsmath}&#10;\usepackage[utf8]{inputenc}&#10;\usepackage{cite,array}&#10;\usepackage{relsize}&#10;\usepackage{amsmath,amssymb,amsfonts}&#10;\usepackage{algorithmic}&#10;\usepackage{graphicx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\begin{document}&#10; &#10; \begin{equation*}&#10; \textbf{W}^{AD-DBF} = \begin{bmatrix}&#10;  \textbf{a}_{1,1}     &amp;  \textbf{a}_{2,1} &amp;\cdots &amp; \textbf{a}_{K,1}&#10; \end{bmatrix}&#10; \end{equation*}&#10; \end{document}"/>
  <p:tag name="IGUANATEXSIZE" val="14"/>
  <p:tag name="IGUANATEXCURSOR" val="546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8,1252"/>
  <p:tag name="ORIGINALWIDTH" val="3155,606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\begin{equation*}&#10; \label{eq:sinrdbsmulti}&#10; \text{SINR}_k^{AD-DBF}=\frac{\left|\alpha_{k,1}\textbf{a}^H_{k,1}\textbf{a}_{k,1} +{\mathlarger{\mathlarger{\sum}}_{n=2}^{N_k}  \alpha_{k,n}e^{j\varphi_{k,n}}\textbf{a}^H_{k,n}\textbf{a}_{k,1}}\right| ^2}{  \mathop{\mathlarger{\mathlarger{\sum}}_{u=1,u\ne k}^{K}}\left| \mathlarger{\mathlarger{\sum}}_{n=1}^{N_k}\alpha_{k,n}e^{j\varphi_{k,n}}{\textbf{a}^H_{k,n}\textbf{a}_{u,1}}\right|^2+ \frac{\sigma^2_n}{\eta^{DBS}}}&#10; \end{equation*}&#10;\end{document}"/>
  <p:tag name="IGUANATEXSIZE" val="14"/>
  <p:tag name="IGUANATEXCURSOR" val="975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8,9539"/>
  <p:tag name="ORIGINALWIDTH" val="2608,924"/>
  <p:tag name="LATEXADDIN" val="\documentclass{article}&#10;\usepackage{amsmath}&#10;\usepackage[utf8]{inputenc}&#10;\usepackage{cite,array}&#10;\usepackage{relsize}&#10;\usepackage{amsmath,amssymb,amsfonts}&#10;\usepackage{graphicx}&#10;\graphicspath{ {./img/} }&#10;\usepackage{textcomp}&#10;\usepackage{xcolor}&#10;\usepackage[linesnumbered,ruled,vlined]{algorithm2e}&#10;\usepackage[noend]{algpseudocode}&#10;\newcommand\mycommfont[1]{\footnotesize\ttfamily\textcolor{blue}{#1}}&#10;\SetCommentSty{mycommfont}&#10;\SetKwInput{KwInput}{Input}                % Set the Input&#10;\SetKwInput{KwOutput}{Output}&#10;\usepackage{pdfpages}&#10;\usepackage{enumitem}&#10;\pagestyle{empty}&#10;\begin{document}&#10;&#10;\begin{equation*}&#10;        {\text{SINR}_k^{AD-DBF}=\frac{|\textbf{a}^H_k\textbf{a}_k|^2}{\sum_{u=1,u\neq k}^{K} |\textbf{a}^H_k\textbf{a}_u|^2 + \frac{\sigma^2_n}{\eta^{DBS} |\alpha_k|^2}}}&#10;        \label{eq:sinr_dbs}&#10;        \end{equation*}&#10;\end{document}"/>
  <p:tag name="IGUANATEXSIZE" val="14"/>
  <p:tag name="IGUANATEXCURSOR" val="782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596,1754"/>
  <p:tag name="LATEXADDIN" val="\documentclass{article}&#10;\usepackage{amsmath}&#10;\usepackage[utf8]{inputenc}&#10;\usepackage{cite,array}&#10;\usepackage{relsize}&#10;\usepackage{amsmath,amssymb,amsfonts}&#10;\usepackage{graphicx}&#10;\graphicspath{ {./img/} }&#10;\usepackage{textcomp}&#10;\usepackage{xcolor}&#10;\usepackage[linesnumbered,ruled,vlined]{algorithm2e}&#10;\usepackage[noend]{algpseudocode}&#10;\newcommand\mycommfont[1]{\footnotesize\ttfamily\textcolor{blue}{#1}}&#10;\SetCommentSty{mycommfont}&#10;\SetKwInput{KwInput}{Input}                % Set the Input&#10;\SetKwInput{KwOutput}{Output}&#10;\usepackage{pdfpages}&#10;\usepackage{enumitem}&#10;\pagestyle{empty}&#10;\begin{document}&#10;$ \textbf{h}_k=\alpha_k\textbf{a}^H_k$\end{document}"/>
  <p:tag name="IGUANATEXSIZE" val="14"/>
  <p:tag name="IGUANATEXCURSOR" val="612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,7282"/>
  <p:tag name="ORIGINALWIDTH" val="1091,114"/>
  <p:tag name="LATEXADDIN" val="\documentclass{article}&#10;\usepackage{amsmath}&#10;\usepackage[utf8]{inputenc}&#10;\usepackage{cite,array}&#10;\usepackage{relsize}&#10;\usepackage{amsmath,amssymb,amsfonts}&#10;\usepackage{graphicx}&#10;\graphicspath{ {./img/} }&#10;\usepackage{textcomp}&#10;\usepackage{xcolor}&#10;\usepackage[linesnumbered,ruled,vlined]{algorithm2e}&#10;\usepackage[noend]{algpseudocode}&#10;\newcommand\mycommfont[1]{\footnotesize\ttfamily\textcolor{blue}{#1}}&#10;\SetCommentSty{mycommfont}&#10;\SetKwInput{KwInput}{Input}                % Set the Input&#10;\SetKwInput{KwOutput}{Output}&#10;\usepackage{pdfpages}&#10;\usepackage{enumitem}&#10;\pagestyle{empty}&#10;\begin{document}&#10;$ \textbf{h}_k=\sum_{n=1}^{N_k}\alpha_{k,n}\textbf{a}^H_{k,n}$\end{document}"/>
  <p:tag name="IGUANATEXSIZE" val="14"/>
  <p:tag name="IGUANATEXCURSOR" val="629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554,9306"/>
  <p:tag name="ORIGINALWIDTH" val="4103,487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received_signal}&#10; {y}_{l,c} = \sqrt{\eta}\textbf{h}_{l,c}\textbf{w}_c  \textbf{s}_{c}+ \mathlarger{\sum}_{b \in \mathcal{C}, b\neq c } \sqrt{\eta}\textbf{h}_{l,c}\textbf{w}_{b}\textbf{s}_{b} + {n}_{l,c},&#10;\end{equation*}&#10;\end{document}"/>
  <p:tag name="IGUANATEXSIZE" val="14"/>
  <p:tag name="IGUANATEXCURSOR" val="510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9,94"/>
  <p:tag name="ORIGINALWIDTH" val="4224,972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vec{\Theta}_c=(\theta_c,\phi_c) =&#10; \begin{cases}&#10;  \vec{\Theta}_{1,1,c}=(\theta_{1,1,c},\phi_{1,1,c}) &amp; \text{if $ K_c=1 $},\\&#10;  \left(\frac{\underset{l \in \mathcal{K}_c}{\min}\{\theta_{1,l,c}\}+\underset{l\in \mathcal{K}_c}{\max} \{\theta_{1,l,c}\}}{2},\frac{\underset{l \in \mathcal{K}_c}{\min}\{\phi_{1,l,c}\}+\underset{l\in \mathcal{K}_c}{\max} \{\phi_{1,l,c}\}}{2}\right) &amp; \text{if $ K_c \ge  2 $}.&#10; \end{cases}&#10;\end{equation*}&#10;&#10;&#10;\end{document}"/>
  <p:tag name="IGUANATEXSIZE" val="12"/>
  <p:tag name="IGUANATEXCURSOR" val="339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1100,862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 \textbf{s}_c =\sum_{l\in \mathcal{K}_c}\sqrt{\gamma_{l,c}p_c}s_{l,c},&#10;\end{equation*}&#10;&#10;&#10;\end{document}"/>
  <p:tag name="IGUANATEXSIZE" val="14"/>
  <p:tag name="IGUANATEXCURSOR" val="409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1276,34"/>
  <p:tag name="ORIGINALWIDTH" val="8668,166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zeta_ADI_CDBS_f}&#10;R=\sum_{c\in \mathcal{C}}\sum_{ l\in\mathcal{K}_c}B\log_2(1+\text{SINR}_{l,c})  ={\sum_{c\in \mathcal{C}_s}B\log_2(1+\zeta_{1,c}) }+{\sum_{c\in \mathcal{C}_n}\sum_{ l\in\mathcal{K}_c}B\log_2 \left( 1+\frac{ \gamma_{l,c}\zeta_{l,c}}{ \mathlarger{\sum}_{m=1}^{l-1} \gamma_{m,c}\zeta_{l,c} +  1} \right)}.&#10;\end{equation*}&#10;\end{document}"/>
  <p:tag name="IGUANATEXSIZE" val="14"/>
  <p:tag name="IGUANATEXCURSOR" val="858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7,9453"/>
  <p:tag name="ORIGINALWIDTH" val="4426,697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multline*}\label{eq:received_signal_afterSIC}&#10; {y}_{l,c} = {\sqrt{\eta}\sqrt{ \gamma_{l,c}p_c}\textbf{h}_{l,c}\textbf{a}_c  {s}_{l,c}}+ { \mathlarger{\sum}_{m=1}^{l-1}\sqrt{\eta}\sqrt{ \gamma_{m,c}p_c} \textbf{h}_{l,c}\textbf{a}_c{s}_{m,c}}+ {\mathlarger{\sum}_{b \in \mathcal{C}, b\neq c } \sqrt{\eta}\sqrt{p_b}\textbf{h}_{l,c}\textbf{a}_{b}\textbf{s}_{b}} + {n}_{l,c}.&#10;\end{multline*}&#10;&#10;&#10;\end{document}"/>
  <p:tag name="IGUANATEXSIZE" val="14"/>
  <p:tag name="IGUANATEXCURSOR" val="387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,7282"/>
  <p:tag name="ORIGINALWIDTH" val="1091,114"/>
  <p:tag name="LATEXADDIN" val="\documentclass{article}&#10;\usepackage{amsmath}&#10;\usepackage[utf8]{inputenc}&#10;\usepackage{cite,array}&#10;\usepackage{relsize}&#10;\usepackage{amsmath,amssymb,amsfonts}&#10;\usepackage{graphicx}&#10;\graphicspath{ {./img/} }&#10;\usepackage{textcomp}&#10;\usepackage{xcolor}&#10;\usepackage[linesnumbered,ruled,vlined]{algorithm2e}&#10;\usepackage[noend]{algpseudocode}&#10;\newcommand\mycommfont[1]{\footnotesize\ttfamily\textcolor{blue}{#1}}&#10;\SetCommentSty{mycommfont}&#10;\SetKwInput{KwInput}{Input}                % Set the Input&#10;\SetKwInput{KwOutput}{Output}&#10;\usepackage{pdfpages}&#10;\usepackage{enumitem}&#10;\pagestyle{empty}&#10;\begin{document}&#10;$ \textbf{h}_k=\sum_{n=1}^{N_k}\alpha_{k,n}\textbf{a}^H_{k,n}$\end{document}"/>
  <p:tag name="IGUANATEXSIZE" val="14"/>
  <p:tag name="IGUANATEXCURSOR" val="629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2,4409"/>
  <p:tag name="ORIGINALWIDTH" val="1651,294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zeta_{l,c}=\frac{\eta p_c|\textbf{h}_{l,c}\textbf{a}_c|^2}{\mathlarger{\sum}_{b \in \mathcal{C}, b\neq c }\eta p_b|\textbf{h}_{l,c}\textbf{a}_{b}|^2 +  \sigma^2_n}.&#10;\end{equation*}&#10;&#10;&#10;\end{document}"/>
  <p:tag name="IGUANATEXSIZE" val="14"/>
  <p:tag name="IGUANATEXCURSOR" val="504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2404,199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zeta_{1,c}\ge\zeta_{2,c}\ge \cdots\ge \zeta_{K_c,c} \rightarrow \gamma_{1,c}\le\cdots\le \gamma_{K_c,c} &#10;\end{equation*}&#10;&#10;&#10;\end{document}"/>
  <p:tag name="IGUANATEXSIZE" val="14"/>
  <p:tag name="IGUANATEXCURSOR" val="403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,2047"/>
  <p:tag name="ORIGINALWIDTH" val="2618,673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gamma_{l,c}\zeta_{l-1,c}-\sum_{m=1}^{l-1}\gamma_{m,c}\zeta_{l-1,c}\ge P_{\min}, \quad l=2, \cdots K_c&#10;\end{equation*}&#10;&#10;&#10;\end{document}"/>
  <p:tag name="IGUANATEXSIZE" val="14"/>
  <p:tag name="IGUANATEXCURSOR" val="441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1,4511"/>
  <p:tag name="ORIGINALWIDTH" val="1401,575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textbf{h}_{l,c}=\sum_{q=1}^{N_{l,c}} \alpha_{q,l,c} \textbf{a}^H(\vec{\Theta}_{q,l,c}),&#10;\end{equation*}&#10;&#10;&#10;\end{document}"/>
  <p:tag name="IGUANATEXSIZE" val="14"/>
  <p:tag name="IGUANATEXCURSOR" val="425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931.3835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frac{\alpha_{q,l,c}}{\alpha_{1,l,c}} \rightarrow 0 \ \forall q&gt;1&#10;\end{equation*}&#10;&#10;&#10;\end{document}"/>
  <p:tag name="IGUANATEXSIZE" val="12"/>
  <p:tag name="IGUANATEXCURSOR" val="392"/>
  <p:tag name="TRANSPARENCY" val="True"/>
  <p:tag name="FILENAME" val=""/>
  <p:tag name="LATEXENGINEID" val="0"/>
  <p:tag name="TEMPFOLDER" val="C:\temp\"/>
  <p:tag name="LATEXFORMHEIGHT" val="454"/>
  <p:tag name="LATEXFORMWIDTH" val="501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434,9456"/>
  <p:tag name="ORIGINALWIDTH" val="2442,445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ha_dbs_simplified}&#10;\textbf{h}_{l,c}\textbf{a}_c \overset{\frac{\alpha_{q,l,c}}{\alpha_{1,l,c}} \rightarrow 0}{\longrightarrow} \alpha_{1,l,c} \textbf{a}^H_{1,l,c}\textbf{a}_c.&#10;\end{equation*}&#10;\end{document}"/>
  <p:tag name="IGUANATEXSIZE" val="14"/>
  <p:tag name="IGUANATEXCURSOR" val="730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831,6461"/>
  <p:tag name="ORIGINALWIDTH" val="4401,2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zeta_ADI_CDBS}&#10;{\zeta}_{l,c}\overset{\frac{\alpha_{q,l,c}}{\alpha_{1,l,c}} \rightarrow 0}{\longrightarrow}\breve{\zeta}_{l,c}= \frac{\eta p_c|\alpha_{1,l,c}\textbf{a}^H_{1,l,c}\textbf{a}_c|^2}{\mathlarger{\sum}_{b \in \mathcal{C}, b\neq c }\eta p_b|\alpha_{1,l,c}\textbf{a}^H_{1,l,c}\textbf{a}_{b}|^2 +  \sigma^2_n}.&#10;\end{equation*}&#10;\end{document}"/>
  <p:tag name="IGUANATEXSIZE" val="14"/>
  <p:tag name="IGUANATEXCURSOR" val="529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818,1477"/>
  <p:tag name="ORIGINALWIDTH" val="2272,966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zeta_ADI_CDBS_f}&#10;\breve{\zeta}_{l,c} \approx \frac{ p_c| \textbf{a}^H_{1,l,c}\textbf{a}_c|^2}{\mathlarger{\sum}_{b \in \mathcal{C}, b\neq c } p_b|\textbf{a}^H_{1,l,c}\textbf{a}_b|^2}.&#10;\end{equation*}&#10;\end{document}"/>
  <p:tag name="IGUANATEXSIZE" val="14"/>
  <p:tag name="IGUANATEXCURSOR" val="738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57,9677"/>
  <p:tag name="ORIGINALWIDTH" val="4008,249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ADIuserOrdering}&#10;\breve{\zeta}_{1,c}\ge\breve{\zeta}_{2,c}\ge \cdots\ge \breve{\zeta}_{K_c,c}\rightarrow  \gamma_{1,c}\le\cdots\le \gamma_{K_c,c} &#10;\end{equation*}&#10;&#10;\end{document}"/>
  <p:tag name="IGUANATEXSIZE" val="14"/>
  <p:tag name="IGUANATEXCURSOR" val="703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941,1324"/>
  <p:tag name="ORIGINALWIDTH" val="5976,753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sumrate_partialCS}&#10;\breve{R} = {\sum_{c\in \mathcal{C}_s}B\log_2(1+\breve{\zeta}_{1,c}) }+\sum_{c\in \mathcal{C}_n}\sum_{ l\in\mathcal{K}_c}B\log_2\biggl(  1+\frac{ \gamma_{l,c}\breve{\zeta}_{l,c}}{ \mathlarger{\sum}_{m=1}^{l-1} \gamma_{m,c}\breve{\zeta}_{l,c} +  1}\biggr).&#10;\end{equation*} &#10;\end{document}"/>
  <p:tag name="IGUANATEXSIZE" val="14"/>
  <p:tag name="IGUANATEXCURSOR" val="829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08,4739"/>
  <p:tag name="ORIGINALWIDTH" val="1591,301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&#10; \textbf{y}= \sqrt\eta \textbf{H} \textbf{W} \textbf{s} +\textbf{n}&#10;\end{equation*}&#10;\end{document}"/>
  <p:tag name="IGUANATEXSIZE" val="14"/>
  <p:tag name="IGUANATEXCURSOR" val="492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420,6974"/>
  <p:tag name="ORIGINALWIDTH" val="2734,158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label{eq:beta_formula}&#10;\beta_{k,u}\stackrel{\text{def}}{=} \frac{1}{M}|\textbf{a}^H_{1,k}\textbf{a}_{1,u}|, \ k,u \in \mathcal{K},&#10;\end{equation*}&#10;\end{document}"/>
  <p:tag name="IGUANATEXSIZE" val="14"/>
  <p:tag name="IGUANATEXCURSOR" val="597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311,2111"/>
  <p:tag name="ORIGINALWIDTH" val="2086,989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beta_{k,u}=|{AF}_{(\vec{\Theta}_{1,u})}(\vec{\Theta}_{1,k})|&#10;\end{equation*}&#10;\end{document}"/>
  <p:tag name="IGUANATEXSIZE" val="14"/>
  <p:tag name="IGUANATEXCURSOR" val="591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,7267"/>
  <p:tag name="ORIGINALWIDTH" val="2473,941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$ |{AF}_{(\vec{\Theta}_{1,u})}(\vec{\Theta}_0)|=|{AF}_{(\vec{\Theta}_{1,u})}(\vec{\Theta}_{1,u} \pm {\Omega}_u^{\beta_0})|=\beta_0 $&#10;&#10;&#10;\end{document}"/>
  <p:tag name="IGUANATEXSIZE" val="14"/>
  <p:tag name="IGUANATEXCURSOR" val="231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8,856"/>
  <p:tag name="ORIGINALWIDTH" val="3455,568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subequations}\label{pb:OptimizedPA}&#10; \begin{align}&#10;  (\mathcal{P}_1) :  \quad &amp; \{\stackrel{\star}{{\boldsymbol{\gamma}}},\stackrel{\star}{{\boldsymbol{p}}}\}^{\text{type}}= &#10;  \underset{\boldsymbol{\gamma},\boldsymbol{p}}{\max}  \ R&#10;  ^{\text{type}}(\boldsymbol{\gamma},\boldsymbol{p}), \tag{\ref{pb:OptimizedPA}}\\&#10;  \text{s.t.} \quad &amp;    \sum_{l\in \mathcal{K}_c} \gamma_{l,c}=1, \ \forall c\in \mathcal{C}, \label{eq:powerConstraint}\\&#10;  &amp;    \sum_{c\in \mathcal{C}}P_c\le P_e , \label{eq:totalpowerConstraint}\\&#10;  &amp; \delta({\boldsymbol{\gamma}},\zeta_{l-1,c}^{\text{type}}) \ge P_{\min},\label{eq:SICconstraint} \  2\le l\le K_c, \ \forall c\in \mathcal{C}_n.&#10; \end{align}&#10;\end{subequations}&#10;&#10;&#10;\end{document}"/>
  <p:tag name="IGUANATEXSIZE" val="14"/>
  <p:tag name="IGUANATEXCURSOR" val="232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1,354"/>
  <p:tag name="ORIGINALWIDTH" val="3706,037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subequations}\label{pb:OptimizedPA_NOMADBScluster}&#10; \begin{align}&#10;  (\mathcal{P}_2):  \{\stackrel{\star}{{\boldsymbol{\gamma}_c}}\}^{\text{type}}= &amp;&#10;  \underset{\boldsymbol{\gamma}_c}{\max} \sum_{l\in\mathcal{K}_c} B\log_2\bigg( 1+\frac{ \gamma_{l,c}\zeta_{l,c}^{\text{type}}}{ \mathlarger{\sum}_{m=1}^{l-1} \gamma_{m,c}\zeta_{l,c}^{\text{type}} +  1}\bigg), \tag{\ref{pb:OptimizedPA_NOMADBScluster}}\\&#10;  \text{s.t.} \quad &amp;    \sum_{l\in \mathcal{K}_c} \gamma_{l,c}=1, \label{pb:powerConstraint_1} \\&#10;  &amp; \delta({\boldsymbol{\gamma}_c},\zeta_{l-1,c}^{\text{type}})\ge P_{\min}, \label{pb:SICconstraint_1} \  2\le l\le K_c. &#10; \end{align}&#10;\end{subequations}&#10;&#10;&#10;\end{document}"/>
  <p:tag name="IGUANATEXSIZE" val="14"/>
  <p:tag name="IGUANATEXCURSOR" val="410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3,6558"/>
  <p:tag name="ORIGINALWIDTH" val="3328,084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\stackrel{\star}{\gamma}_{l,c}^{\text{type}}=&#10; \begin{cases}&#10;  \dfrac{1}{2^{Kc-1}}-\mathlarger{\sum}_{m=1}^{K_c-1}\frac{P_{\min}}{2^m\zeta_{m,c}^{\text{type}}}, &amp; \text{if $ l=1 $},\\&#10;  \dfrac{1}{2^{Kc-l+1}} + \frac{P_{\min}}{\zeta_{l-1,c}^{\text{type}} }-\mathlarger{\sum}_{m=l}^{K_c}\frac{P_{\min}}{2^{m-l+1}\zeta_{m-1,c}^{\text{type}} },  &amp; \text{if $l\neq1 \in \mathcal{K}_c$}.&#10; \end{cases}&#10;\end{equation*}&#10;&#10;&#10;\end{document}"/>
  <p:tag name="IGUANATEXSIZE" val="14"/>
  <p:tag name="IGUANATEXCURSOR" val="733"/>
  <p:tag name="TRANSPARENCY" val="Vrai"/>
  <p:tag name="LATEXENGINEID" val="0"/>
  <p:tag name="TEMPFOLDER" val="C:\Users\isra2\Downloads\"/>
  <p:tag name="LATEXFORMHEIGHT" val="454"/>
  <p:tag name="LATEXFORMWIDTH" val="501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635.9205"/>
  <p:tag name="LATEXADDIN" val="\documentclass{article}&#10;\usepackage{cite}&#10;\usepackage{amsmath,amssymb,amsfonts}&#10;\usepackage{cite,array}&#10;\usepackage{relsize}&#10;\usepackage{amsthm}&#10;\usepackage{mathtools, cases}&#10;\usepackage{amsmath, nccmath}&#10;\usepackage[thinc]{esdiff}&#10;\usepackage{enumitem}&#10;\usepackage[export]{adjustbox}&#10;\pagestyle{empty}&#10;\begin{document}&#10;&#10;\begin{equation*}&#10;P_c =K_c\frac{P_e}{K}.&#10;\end{equation*}&#10;&#10;&#10;\end{document}"/>
  <p:tag name="IGUANATEXSIZE" val="12"/>
  <p:tag name="IGUANATEXCURSOR" val="361"/>
  <p:tag name="TRANSPARENCY" val="True"/>
  <p:tag name="FILENAME" val=""/>
  <p:tag name="LATEXENGINEID" val="0"/>
  <p:tag name="TEMPFOLDER" val="C:\temp\"/>
  <p:tag name="LATEXFORMHEIGHT" val="454"/>
  <p:tag name="LATEXFORMWIDTH" val="501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602,1747"/>
  <p:tag name="ORIGINALWIDTH" val="3044,619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 \begin{equation*}\text{EE}=\frac{B\sum_{k=1}^{K}R_k}{\frac{1}{\rho} P_e+P_0+MP_a } \quad [bps/J].&#10;\end{equation*}&#10;\end{document}"/>
  <p:tag name="IGUANATEXSIZE" val="14"/>
  <p:tag name="IGUANATEXCURSOR" val="585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622,4222"/>
  <p:tag name="ORIGINALWIDTH" val="4571,429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\begin{equation*}&#10; \label{eq:HBF_Wg_MB-NOMA_3D}&#10; \textbf{w}_g^{\text{MB-NOMA}}=\begin{bmatrix}&#10;  \textbf{a}^T(\vec{\Theta}_{k},M_x^{sa},M_z^{sa})\\&#10;  e^{j2\pi(M_z^{sa}) \omega_z(\vec{\Theta}_{k})}\textbf{a}^T(\vec{\Theta}_{k'},M_x^{sa},M_z^{sa})&#10; \end{bmatrix}&#10;\end{equation*}&#10;&#10;\end{document}"/>
  <p:tag name="IGUANATEXSIZE" val="14"/>
  <p:tag name="IGUANATEXCURSOR" val="588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875,8905"/>
  <p:tag name="ORIGINALWIDTH" val="6301,462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\begin{equation}\label{}&#10; \textbf{w}_g=&#10; \begin{cases}&#10;  \textbf{a}(\vec{\Theta}_g,M_x,M_z) \  &amp;\text{if \ SB-NOMA with $ \mathbf{card}(\mathcal{S}_g)\ge 2 $,}\\&#10;  \textbf{w}_g^{\text{MB-NOMA}} &amp;\text{if \ MB-NOMA with $ \mathcal{S}_g =\{k,k'\}$,} \\&#10;  \textbf{a}(\vec{\Theta}_{1,k},M_x,M_z) &amp;\text{if \ SU with $ \mathcal{S}_g =\{k\} $. }&#10; \end{cases}&#10;\end{equation} &#10;&#10;\end{document}"/>
  <p:tag name="IGUANATEXSIZE" val="14"/>
  <p:tag name="IGUANATEXCURSOR" val="711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,4799"/>
  <p:tag name="ORIGINALWIDTH" val="2210,724"/>
  <p:tag name="LATEXADDIN" val="\documentclass{article}&#10;\usepackage{amsmath}&#10;\pagestyle{empty}&#10;\begin{document}&#10;&#10;&#10;$R_T=\sum_{k=1}^{K}R_k=\sum_{k=1}^{K}\log_2(1+\text{SINR}_k)$&#10;&#10;\end{document}"/>
  <p:tag name="IGUANATEXSIZE" val="14"/>
  <p:tag name="IGUANATEXCURSOR" val="142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3,922"/>
  <p:tag name="ORIGINALWIDTH" val="1899,512"/>
  <p:tag name="LATEXADDIN" val="\documentclass{article}&#10;\usepackage{amsmath}&#10;\pagestyle{empty}&#10;\usepackage{amsmath}&#10;\usepackage{amsmath,amssymb,amsfonts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\begin{document}&#10;\begin{equation*}&#10;\text{SINR}_k=\frac{|\sqrt{\eta}(\textbf{H}\textbf{W})_{(k,k)}|^2}{\mathlarger{\sum}_{u=1 \atop u\neq k}^{K} |\sqrt{\eta}(\textbf{H}\textbf{W})_{(k,u)}|^2 + \sigma^2_n}&#10;\end{equation*}&#10;\end{document}"/>
  <p:tag name="IGUANATEXSIZE" val="12"/>
  <p:tag name="IGUANATEXCURSOR" val="572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94,7131"/>
  <p:tag name="ORIGINALWIDTH" val="1223,847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 $ \eta= \frac{1}{ \mathrm{Tr}({\textbf{W}}^H \textbf{W})} $&#10;\end{document}"/>
  <p:tag name="IGUANATEXSIZE" val="14"/>
  <p:tag name="IGUANATEXCURSOR" val="586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419,9475"/>
  <p:tag name="ORIGINALWIDTH" val="7169,854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&#10;\begin{document}&#10;\begin{equation*}\label{eq:array_steeringVect_uv}&#10; \textbf{a}(\vec{\Theta}) =\left[ 1, e^{-j2\pi\frac{d}{\lambda}\cos(\theta)\cos(\phi)}, \cdots,  e^{-j \left\lbrace (M_x-1)2\pi\frac{d}{\lambda}\cos(\theta)\cos(\phi)+(M_z-1)2\pi\frac{d}{\lambda}\sin(\phi)\right\rbrace} \right]^T&#10;\end{equation*}&#10;\end{document}"/>
  <p:tag name="IGUANATEXSIZE" val="12"/>
  <p:tag name="IGUANATEXCURSOR" val="790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08,4739"/>
  <p:tag name="ORIGINALWIDTH" val="1703,037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\definecolor{ultramarine}{RGB}{0,184,222}&#10;&#10;\begin{document}&#10; {$ \textbf{W}=[\textbf{w}_1, \cdots, \textbf{w}_K]$}&#10;\end{document}"/>
  <p:tag name="IGUANATEXSIZE" val="14"/>
  <p:tag name="IGUANATEXCURSOR" val="554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243,7195"/>
  <p:tag name="ORIGINALWIDTH" val="1737,533"/>
  <p:tag name="LATEXADDIN" val="\documentclass{article}&#10;\usepackage{lettrine}&#10;\usepackage[utf8]{inputenc}&#10;\usepackage{cite,array}&#10;\usepackage{relsize}&#10;\usepackage{amsmath,amssymb,amsfonts}&#10;\usepackage{algorithmic}&#10;\usepackage{graphicx}&#10;\graphicspath{ {./img/} }&#10;\usepackage{textcomp}&#10;\usepackage{xcolor}&#10;\usepackage{pdfpages}&#10;\usepackage{enumitem}&#10;\usepackage{url} &#10;\usepackage{filecontents}&#10;\usepackage{cite}&#10;\usepackage[export]{adjustbox}&#10;\usepackage{caption}&#10;\usepackage{subcaption}&#10;\usepackage{amsmath}&#10;\pagestyle{empty}&#10;\definecolor{ultramarine}{RGB}{0,184,222}&#10;&#10;\begin{document}&#10;   {$ \textbf{H}=[\textbf{h}_1^T, \cdots, \textbf{h}_K^T]^T$}&#10;\end{document}"/>
  <p:tag name="IGUANATEXSIZE" val="14"/>
  <p:tag name="IGUANATEXCURSOR" val="556"/>
  <p:tag name="TRANSPARENCY" val="Vrai"/>
  <p:tag name="LATEXENGINEID" val="0"/>
  <p:tag name="TEMPFOLDER" val="C:\Users\isra2\Downloads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IMT Atlantique">
  <a:themeElements>
    <a:clrScheme name="PPT IMT ATLANTIQUE">
      <a:dk1>
        <a:sysClr val="windowText" lastClr="000000"/>
      </a:dk1>
      <a:lt1>
        <a:sysClr val="window" lastClr="FFFFFF"/>
      </a:lt1>
      <a:dk2>
        <a:srgbClr val="D9E1E2"/>
      </a:dk2>
      <a:lt2>
        <a:srgbClr val="A4D233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PPT_IMT_Atlantique</Template>
  <TotalTime>45540</TotalTime>
  <Words>5823</Words>
  <Application>Microsoft Macintosh PowerPoint</Application>
  <PresentationFormat>Widescreen</PresentationFormat>
  <Paragraphs>986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LMRoman10-Regular</vt:lpstr>
      <vt:lpstr>Arial</vt:lpstr>
      <vt:lpstr>Calibri</vt:lpstr>
      <vt:lpstr>Cambria Math</vt:lpstr>
      <vt:lpstr>Courier New</vt:lpstr>
      <vt:lpstr>Times New Roman</vt:lpstr>
      <vt:lpstr>Wingdings</vt:lpstr>
      <vt:lpstr>IMT Atlantique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IMT</Manager>
  <Company>IMT Atantique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IMT</dc:subject>
  <dc:creator>MJ Y</dc:creator>
  <cp:lastModifiedBy>Israa Khaled</cp:lastModifiedBy>
  <cp:revision>685</cp:revision>
  <dcterms:created xsi:type="dcterms:W3CDTF">2020-10-05T15:04:18Z</dcterms:created>
  <dcterms:modified xsi:type="dcterms:W3CDTF">2025-07-23T08:56:58Z</dcterms:modified>
</cp:coreProperties>
</file>